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60" r:id="rId1"/>
    <p:sldMasterId id="2147483672" r:id="rId2"/>
  </p:sldMasterIdLst>
  <p:notesMasterIdLst>
    <p:notesMasterId r:id="rId41"/>
  </p:notesMasterIdLst>
  <p:sldIdLst>
    <p:sldId id="265" r:id="rId3"/>
    <p:sldId id="268" r:id="rId4"/>
    <p:sldId id="266" r:id="rId5"/>
    <p:sldId id="267" r:id="rId6"/>
    <p:sldId id="269" r:id="rId7"/>
    <p:sldId id="307" r:id="rId8"/>
    <p:sldId id="270" r:id="rId9"/>
    <p:sldId id="271" r:id="rId10"/>
    <p:sldId id="311" r:id="rId11"/>
    <p:sldId id="272" r:id="rId12"/>
    <p:sldId id="273" r:id="rId13"/>
    <p:sldId id="310" r:id="rId14"/>
    <p:sldId id="274" r:id="rId15"/>
    <p:sldId id="288" r:id="rId16"/>
    <p:sldId id="289" r:id="rId17"/>
    <p:sldId id="290" r:id="rId18"/>
    <p:sldId id="291" r:id="rId19"/>
    <p:sldId id="292" r:id="rId20"/>
    <p:sldId id="312" r:id="rId21"/>
    <p:sldId id="313" r:id="rId22"/>
    <p:sldId id="314" r:id="rId23"/>
    <p:sldId id="315" r:id="rId24"/>
    <p:sldId id="316" r:id="rId25"/>
    <p:sldId id="317" r:id="rId26"/>
    <p:sldId id="319" r:id="rId27"/>
    <p:sldId id="320" r:id="rId28"/>
    <p:sldId id="321" r:id="rId29"/>
    <p:sldId id="322" r:id="rId30"/>
    <p:sldId id="323" r:id="rId31"/>
    <p:sldId id="293" r:id="rId32"/>
    <p:sldId id="294" r:id="rId33"/>
    <p:sldId id="295" r:id="rId34"/>
    <p:sldId id="296" r:id="rId35"/>
    <p:sldId id="298" r:id="rId36"/>
    <p:sldId id="299" r:id="rId37"/>
    <p:sldId id="300" r:id="rId38"/>
    <p:sldId id="308" r:id="rId39"/>
    <p:sldId id="306" r:id="rId40"/>
  </p:sldIdLst>
  <p:sldSz cx="12192000" cy="6858000"/>
  <p:notesSz cx="6858000" cy="9144000"/>
  <p:defaultTextStyle>
    <a:defPPr>
      <a:defRPr lang="ar-KW"/>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76" d="100"/>
          <a:sy n="76" d="100"/>
        </p:scale>
        <p:origin x="-480" y="6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KW"/>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75CB1FC-1EDE-49BB-BFFE-84AFFC39711D}" type="datetimeFigureOut">
              <a:rPr lang="ar-KW" smtClean="0"/>
              <a:pPr/>
              <a:t>23/01/1439</a:t>
            </a:fld>
            <a:endParaRPr lang="ar-KW"/>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KW"/>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KW"/>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KW"/>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56EBEC7-5377-4DAD-AA6D-2DE1D17B0238}" type="slidenum">
              <a:rPr lang="ar-KW" smtClean="0"/>
              <a:pPr/>
              <a:t>‹#›</a:t>
            </a:fld>
            <a:endParaRPr lang="ar-KW"/>
          </a:p>
        </p:txBody>
      </p:sp>
    </p:spTree>
    <p:extLst>
      <p:ext uri="{BB962C8B-B14F-4D97-AF65-F5344CB8AC3E}">
        <p14:creationId xmlns:p14="http://schemas.microsoft.com/office/powerpoint/2010/main" xmlns="" val="405662281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a:t>
            </a:r>
            <a:r>
              <a:rPr lang="en-US" baseline="0" dirty="0"/>
              <a:t> 2</a:t>
            </a:r>
            <a:endParaRPr lang="en-US" dirty="0"/>
          </a:p>
        </p:txBody>
      </p:sp>
      <p:sp>
        <p:nvSpPr>
          <p:cNvPr id="4" name="Slide Number Placeholder 3"/>
          <p:cNvSpPr>
            <a:spLocks noGrp="1"/>
          </p:cNvSpPr>
          <p:nvPr>
            <p:ph type="sldNum" sz="quarter" idx="10"/>
          </p:nvPr>
        </p:nvSpPr>
        <p:spPr/>
        <p:txBody>
          <a:bodyPr/>
          <a:lstStyle/>
          <a:p>
            <a:fld id="{50D981FF-5822-4AA3-8DFC-6A66CEFBD741}" type="slidenum">
              <a:rPr lang="en-US" altLang="en-US" smtClean="0"/>
              <a:pPr/>
              <a:t>12</a:t>
            </a:fld>
            <a:endParaRPr lang="en-US" altLang="en-US"/>
          </a:p>
        </p:txBody>
      </p:sp>
    </p:spTree>
    <p:extLst>
      <p:ext uri="{BB962C8B-B14F-4D97-AF65-F5344CB8AC3E}">
        <p14:creationId xmlns="" xmlns:p14="http://schemas.microsoft.com/office/powerpoint/2010/main" val="2353884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853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ro-RO" altLang="ro-RO"/>
          </a:p>
        </p:txBody>
      </p:sp>
      <p:sp>
        <p:nvSpPr>
          <p:cNvPr id="1853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fld id="{B4AB80E5-C30F-4D45-A4E3-1100E51E3130}" type="slidenum">
              <a:rPr lang="ro-RO" altLang="ro-RO">
                <a:solidFill>
                  <a:prstClr val="black"/>
                </a:solidFill>
                <a:latin typeface="Calibri" panose="020F0502020204030204" pitchFamily="34" charset="0"/>
              </a:rPr>
              <a:pPr/>
              <a:t>14</a:t>
            </a:fld>
            <a:endParaRPr lang="ro-RO" altLang="ro-RO">
              <a:solidFill>
                <a:prstClr val="black"/>
              </a:solidFill>
              <a:latin typeface="Calibri" panose="020F0502020204030204" pitchFamily="34" charset="0"/>
            </a:endParaRPr>
          </a:p>
        </p:txBody>
      </p:sp>
      <p:sp>
        <p:nvSpPr>
          <p:cNvPr id="2" name="Footer Placeholder 1"/>
          <p:cNvSpPr>
            <a:spLocks noGrp="1"/>
          </p:cNvSpPr>
          <p:nvPr>
            <p:ph type="ftr" sz="quarter" idx="10"/>
          </p:nvPr>
        </p:nvSpPr>
        <p:spPr/>
        <p:txBody>
          <a:bodyPr/>
          <a:lstStyle/>
          <a:p>
            <a:endParaRPr lang="ar-KW">
              <a:solidFill>
                <a:prstClr val="black"/>
              </a:solidFill>
            </a:endParaRPr>
          </a:p>
        </p:txBody>
      </p:sp>
    </p:spTree>
    <p:extLst>
      <p:ext uri="{BB962C8B-B14F-4D97-AF65-F5344CB8AC3E}">
        <p14:creationId xmlns:p14="http://schemas.microsoft.com/office/powerpoint/2010/main" xmlns="" val="3589978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KW" dirty="0"/>
          </a:p>
        </p:txBody>
      </p:sp>
      <p:sp>
        <p:nvSpPr>
          <p:cNvPr id="4" name="عنصر نائب لرقم الشريحة 3"/>
          <p:cNvSpPr>
            <a:spLocks noGrp="1"/>
          </p:cNvSpPr>
          <p:nvPr>
            <p:ph type="sldNum" sz="quarter" idx="10"/>
          </p:nvPr>
        </p:nvSpPr>
        <p:spPr/>
        <p:txBody>
          <a:bodyPr/>
          <a:lstStyle/>
          <a:p>
            <a:fld id="{556EBEC7-5377-4DAD-AA6D-2DE1D17B0238}" type="slidenum">
              <a:rPr lang="ar-KW" smtClean="0"/>
              <a:pPr/>
              <a:t>37</a:t>
            </a:fld>
            <a:endParaRPr lang="ar-KW"/>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9" name="Rectangle 8"/>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10" name="Rectangle 9"/>
          <p:cNvSpPr/>
          <p:nvPr/>
        </p:nvSpPr>
        <p:spPr>
          <a:xfrm>
            <a:off x="1219201"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11" name="Rectangle 10"/>
          <p:cNvSpPr/>
          <p:nvPr/>
        </p:nvSpPr>
        <p:spPr>
          <a:xfrm>
            <a:off x="1" y="0"/>
            <a:ext cx="121920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12" name="Rectangle 11"/>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cxnSp>
        <p:nvCxnSpPr>
          <p:cNvPr id="13" name="Straight Connector 12"/>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cxnSp>
        <p:nvCxnSpPr>
          <p:cNvPr id="15" name="Straight Connector 14"/>
          <p:cNvCxnSpPr/>
          <p:nvPr/>
        </p:nvCxnSpPr>
        <p:spPr bwMode="white">
          <a:xfrm>
            <a:off x="121920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2" y="5631204"/>
            <a:ext cx="182880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pPr algn="l" rtl="0" fontAlgn="base">
              <a:spcBef>
                <a:spcPct val="0"/>
              </a:spcBef>
              <a:spcAft>
                <a:spcPct val="0"/>
              </a:spcAft>
            </a:pPr>
            <a:endParaRPr sz="1800">
              <a:solidFill>
                <a:srgbClr val="465562"/>
              </a:solidFill>
              <a:latin typeface="Arial" charset="0"/>
            </a:endParaRPr>
          </a:p>
        </p:txBody>
      </p:sp>
      <p:sp>
        <p:nvSpPr>
          <p:cNvPr id="2" name="Title 1"/>
          <p:cNvSpPr>
            <a:spLocks noGrp="1"/>
          </p:cNvSpPr>
          <p:nvPr>
            <p:ph type="ctrTitle"/>
          </p:nvPr>
        </p:nvSpPr>
        <p:spPr>
          <a:xfrm>
            <a:off x="2429304" y="1600203"/>
            <a:ext cx="8331201" cy="2680127"/>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2429303" y="4344918"/>
            <a:ext cx="7518400"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lvl1pPr>
              <a:defRPr>
                <a:solidFill>
                  <a:schemeClr val="bg1"/>
                </a:solidFill>
              </a:defRPr>
            </a:lvl1pPr>
          </a:lstStyle>
          <a:p>
            <a:fld id="{012342F9-F976-41DB-8C68-6D1577CA9DDB}" type="datetime3">
              <a:rPr lang="en-US" smtClean="0">
                <a:solidFill>
                  <a:srgbClr val="FFFFFF"/>
                </a:solidFill>
              </a:rPr>
              <a:pPr/>
              <a:t>13 October 2017</a:t>
            </a:fld>
            <a:endParaRPr>
              <a:solidFill>
                <a:srgbClr val="FFFFFF"/>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srgbClr val="FFFFFF"/>
                </a:solidFill>
              </a:rPr>
              <a:t>Active Learning</a:t>
            </a:r>
            <a:endParaRPr>
              <a:solidFill>
                <a:srgbClr val="FFFFFF"/>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DC1BBB0-96F0-4077-A278-0F3FB5C104D3}" type="slidenum">
              <a:rPr>
                <a:solidFill>
                  <a:srgbClr val="FFFFFF"/>
                </a:solidFill>
              </a:rPr>
              <a:pPr/>
              <a:t>‹#›</a:t>
            </a:fld>
            <a:endParaRPr>
              <a:solidFill>
                <a:srgbClr val="FFFFFF"/>
              </a:solidFill>
            </a:endParaRPr>
          </a:p>
        </p:txBody>
      </p:sp>
    </p:spTree>
    <p:extLst>
      <p:ext uri="{BB962C8B-B14F-4D97-AF65-F5344CB8AC3E}">
        <p14:creationId xmlns:p14="http://schemas.microsoft.com/office/powerpoint/2010/main" xmlns="" val="304331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C647280-AC1B-4CA4-9E8E-5582DF2773FE}"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Active Learning</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2418170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10" name="Rectangle 9"/>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base">
              <a:spcBef>
                <a:spcPct val="0"/>
              </a:spcBef>
              <a:spcAft>
                <a:spcPct val="0"/>
              </a:spcAft>
            </a:pPr>
            <a:endParaRPr sz="1800">
              <a:solidFill>
                <a:srgbClr val="FFFFFF"/>
              </a:solidFill>
            </a:endParaRPr>
          </a:p>
        </p:txBody>
      </p:sp>
      <p:cxnSp>
        <p:nvCxnSpPr>
          <p:cNvPr id="11" name="Straight Connector 10"/>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Pi"/>
          <p:cNvSpPr>
            <a:spLocks/>
          </p:cNvSpPr>
          <p:nvPr/>
        </p:nvSpPr>
        <p:spPr bwMode="white">
          <a:xfrm rot="5400000">
            <a:off x="756338" y="898064"/>
            <a:ext cx="336023" cy="294175"/>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sz="1800">
              <a:solidFill>
                <a:srgbClr val="465562"/>
              </a:solidFill>
              <a:latin typeface="Arial" charset="0"/>
            </a:endParaRPr>
          </a:p>
        </p:txBody>
      </p:sp>
      <p:cxnSp>
        <p:nvCxnSpPr>
          <p:cNvPr id="14" name="Straight Connector 13"/>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602112" y="685800"/>
            <a:ext cx="178799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99031" y="685800"/>
            <a:ext cx="7850643" cy="54864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210E57A-4CD6-4C11-88FD-6FB1169ED39D}"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Active Learning</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42439979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12201452"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9" name="Title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5019" y="4953000"/>
            <a:ext cx="12197020"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rtl="0"/>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4B86DA7-A5F6-4FF2-B11A-194132C4F7A0}" type="datetime3">
              <a:rPr lang="en-US" smtClean="0"/>
              <a:pPr/>
              <a:t>13 October 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solidFill>
                  <a:srgbClr val="2DA2BF">
                    <a:tint val="20000"/>
                  </a:srgbClr>
                </a:solidFill>
              </a:rPr>
              <a:t>Writing</a:t>
            </a: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1894868-2750-4D78-85F7-18FB63F7EDAE}" type="slidenum">
              <a:rPr lang="en-US" smtClean="0"/>
              <a:pPr/>
              <a:t>‹#›</a:t>
            </a:fld>
            <a:endParaRPr lang="en-US"/>
          </a:p>
        </p:txBody>
      </p:sp>
    </p:spTree>
    <p:extLst>
      <p:ext uri="{BB962C8B-B14F-4D97-AF65-F5344CB8AC3E}">
        <p14:creationId xmlns:p14="http://schemas.microsoft.com/office/powerpoint/2010/main" xmlns="" val="1011631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99E41D-9A7B-43B0-9769-A84268C5BA55}" type="datetime3">
              <a:rPr lang="en-US" smtClean="0">
                <a:solidFill>
                  <a:prstClr val="black"/>
                </a:solidFill>
              </a:rPr>
              <a:pPr/>
              <a:t>13 October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xmlns="" val="2711763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168" y="1059712"/>
            <a:ext cx="103632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5230284" y="2931712"/>
            <a:ext cx="6096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4D7EA8E-D973-47E0-8044-DB0647969285}" type="datetime3">
              <a:rPr lang="en-US" smtClean="0">
                <a:solidFill>
                  <a:prstClr val="white"/>
                </a:solidFill>
              </a:rPr>
              <a:pPr/>
              <a:t>13 October 2017</a:t>
            </a:fld>
            <a:endParaRPr lang="en-US">
              <a:solidFill>
                <a:prstClr val="white"/>
              </a:solidFill>
            </a:endParaRPr>
          </a:p>
        </p:txBody>
      </p:sp>
      <p:sp>
        <p:nvSpPr>
          <p:cNvPr id="5" name="Footer Placeholder 4"/>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7" name="Chevron 6"/>
          <p:cNvSpPr/>
          <p:nvPr/>
        </p:nvSpPr>
        <p:spPr>
          <a:xfrm>
            <a:off x="4848907"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endParaRPr lang="en-US">
              <a:solidFill>
                <a:prstClr val="white"/>
              </a:solidFill>
            </a:endParaRPr>
          </a:p>
        </p:txBody>
      </p:sp>
      <p:sp>
        <p:nvSpPr>
          <p:cNvPr id="8" name="Chevron 7"/>
          <p:cNvSpPr/>
          <p:nvPr/>
        </p:nvSpPr>
        <p:spPr>
          <a:xfrm>
            <a:off x="4600352" y="3005472"/>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endParaRPr lang="en-US">
              <a:solidFill>
                <a:prstClr val="white"/>
              </a:solidFill>
            </a:endParaRPr>
          </a:p>
        </p:txBody>
      </p:sp>
    </p:spTree>
    <p:extLst>
      <p:ext uri="{BB962C8B-B14F-4D97-AF65-F5344CB8AC3E}">
        <p14:creationId xmlns:p14="http://schemas.microsoft.com/office/powerpoint/2010/main" xmlns="" val="1660873095"/>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481329"/>
            <a:ext cx="53848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4CB5B36-A195-4956-86D2-92729FF9F8C7}" type="datetime3">
              <a:rPr lang="en-US" smtClean="0">
                <a:solidFill>
                  <a:prstClr val="white"/>
                </a:solidFill>
              </a:rPr>
              <a:pPr/>
              <a:t>13 October 2017</a:t>
            </a:fld>
            <a:endParaRPr lang="en-US">
              <a:solidFill>
                <a:prstClr val="white"/>
              </a:solidFill>
            </a:endParaRPr>
          </a:p>
        </p:txBody>
      </p:sp>
      <p:sp>
        <p:nvSpPr>
          <p:cNvPr id="6" name="Footer Placeholder 5"/>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7" name="Slide Number Placeholder 6"/>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xmlns="" val="2448476538"/>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728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3A082D-519A-43FF-B8AA-D770DC3CECC7}" type="datetime3">
              <a:rPr lang="en-US" smtClean="0">
                <a:solidFill>
                  <a:prstClr val="black"/>
                </a:solidFill>
              </a:rPr>
              <a:pPr/>
              <a:t>13 October 2017</a:t>
            </a:fld>
            <a:endParaRPr lang="en-US">
              <a:solidFill>
                <a:prstClr val="black"/>
              </a:solidFill>
            </a:endParaRPr>
          </a:p>
        </p:txBody>
      </p:sp>
      <p:sp>
        <p:nvSpPr>
          <p:cNvPr id="8" name="Footer Placeholder 7"/>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9" name="Slide Number Placeholder 8"/>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894009133"/>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206E48C-77F9-422F-AE27-E8E3BA23DCBC}" type="datetime3">
              <a:rPr lang="en-US" smtClean="0">
                <a:solidFill>
                  <a:prstClr val="white"/>
                </a:solidFill>
              </a:rPr>
              <a:pPr/>
              <a:t>13 October 2017</a:t>
            </a:fld>
            <a:endParaRPr lang="en-US">
              <a:solidFill>
                <a:prstClr val="white"/>
              </a:solidFill>
            </a:endParaRPr>
          </a:p>
        </p:txBody>
      </p:sp>
      <p:sp>
        <p:nvSpPr>
          <p:cNvPr id="4" name="Footer Placeholder 3"/>
          <p:cNvSpPr>
            <a:spLocks noGrp="1"/>
          </p:cNvSpPr>
          <p:nvPr>
            <p:ph type="ftr" sz="quarter" idx="11"/>
          </p:nvPr>
        </p:nvSpPr>
        <p:spPr/>
        <p:txBody>
          <a:bodyPr/>
          <a:lstStyle/>
          <a:p>
            <a:r>
              <a:rPr lang="en-US" smtClean="0">
                <a:solidFill>
                  <a:prstClr val="white"/>
                </a:solidFill>
              </a:rPr>
              <a:t>Writing</a:t>
            </a:r>
            <a:endParaRPr lang="en-US">
              <a:solidFill>
                <a:prstClr val="white"/>
              </a:solidFill>
            </a:endParaRPr>
          </a:p>
        </p:txBody>
      </p:sp>
      <p:sp>
        <p:nvSpPr>
          <p:cNvPr id="5" name="Slide Number Placeholder 4"/>
          <p:cNvSpPr>
            <a:spLocks noGrp="1"/>
          </p:cNvSpPr>
          <p:nvPr>
            <p:ph type="sldNum" sz="quarter" idx="12"/>
          </p:nvPr>
        </p:nvSpPr>
        <p:spPr/>
        <p:txBody>
          <a:bodyPr/>
          <a:lstStyle/>
          <a:p>
            <a:fld id="{F1894868-2750-4D78-85F7-18FB63F7EDAE}"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extLst>
      <p:ext uri="{BB962C8B-B14F-4D97-AF65-F5344CB8AC3E}">
        <p14:creationId xmlns:p14="http://schemas.microsoft.com/office/powerpoint/2010/main" xmlns="" val="2968502469"/>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82E102-2C7F-4A4C-9825-76EC610C4623}" type="datetime3">
              <a:rPr lang="en-US" smtClean="0">
                <a:solidFill>
                  <a:prstClr val="black"/>
                </a:solidFill>
              </a:rPr>
              <a:pPr/>
              <a:t>13 October 2017</a:t>
            </a:fld>
            <a:endParaRPr lang="en-US">
              <a:solidFill>
                <a:prstClr val="black"/>
              </a:solidFill>
            </a:endParaRPr>
          </a:p>
        </p:txBody>
      </p:sp>
      <p:sp>
        <p:nvSpPr>
          <p:cNvPr id="3" name="Footer Placeholder 2"/>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4" name="Slide Number Placeholder 3"/>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40638606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4876800"/>
            <a:ext cx="9975701"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8969376" y="6407944"/>
            <a:ext cx="2560320" cy="365760"/>
          </a:xfrm>
        </p:spPr>
        <p:txBody>
          <a:bodyPr/>
          <a:lstStyle/>
          <a:p>
            <a:fld id="{80EBFD48-64A9-4275-8E0E-3BD954922128}" type="datetime3">
              <a:rPr lang="en-US" smtClean="0">
                <a:solidFill>
                  <a:prstClr val="black"/>
                </a:solidFill>
              </a:rPr>
              <a:pPr/>
              <a:t>13 October 2017</a:t>
            </a:fld>
            <a:endParaRPr lang="en-US">
              <a:solidFill>
                <a:prstClr val="black"/>
              </a:solidFill>
            </a:endParaRPr>
          </a:p>
        </p:txBody>
      </p:sp>
      <p:sp>
        <p:nvSpPr>
          <p:cNvPr id="6" name="Footer Placeholder 5"/>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7" name="Slide Number Placeholder 6"/>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15377057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12EB4F1-6A1F-4E72-9E4F-CACACB974810}"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Active Learning</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36872264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521643" y="5443402"/>
            <a:ext cx="95504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304800" y="189968"/>
            <a:ext cx="115824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27C3EE2-D71D-4F0C-BC03-0A81EBAA6ECA}" type="datetime3">
              <a:rPr lang="en-US" smtClean="0">
                <a:solidFill>
                  <a:prstClr val="white"/>
                </a:solidFill>
              </a:rPr>
              <a:pPr/>
              <a:t>13 October 2017</a:t>
            </a:fld>
            <a:endParaRPr lang="en-US">
              <a:solidFill>
                <a:prstClr val="white"/>
              </a:solidFill>
            </a:endParaRPr>
          </a:p>
        </p:txBody>
      </p:sp>
      <p:sp>
        <p:nvSpPr>
          <p:cNvPr id="6" name="Footer Placeholder 5"/>
          <p:cNvSpPr>
            <a:spLocks noGrp="1"/>
          </p:cNvSpPr>
          <p:nvPr>
            <p:ph type="ftr" sz="quarter" idx="11"/>
          </p:nvPr>
        </p:nvSpPr>
        <p:spPr>
          <a:xfrm>
            <a:off x="5840097" y="6407945"/>
            <a:ext cx="3134241" cy="365125"/>
          </a:xfrm>
        </p:spPr>
        <p:txBody>
          <a:bodyPr/>
          <a:lstStyle>
            <a:lvl1pPr>
              <a:defRPr>
                <a:solidFill>
                  <a:schemeClr val="tx1"/>
                </a:solidFill>
              </a:defRPr>
            </a:lvl1pPr>
            <a:extLst/>
          </a:lstStyle>
          <a:p>
            <a:r>
              <a:rPr lang="en-US" smtClean="0">
                <a:solidFill>
                  <a:prstClr val="white"/>
                </a:solidFill>
              </a:rPr>
              <a:t>Writing</a:t>
            </a: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1894868-2750-4D78-85F7-18FB63F7EDAE}"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304800" y="4865122"/>
            <a:ext cx="10767243"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9" name="Freeform 8"/>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10" name="Right Triangle 9"/>
          <p:cNvSpPr>
            <a:spLocks/>
          </p:cNvSpPr>
          <p:nvPr/>
        </p:nvSpPr>
        <p:spPr bwMode="auto">
          <a:xfrm>
            <a:off x="-8056" y="5791253"/>
            <a:ext cx="4536419"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rtl="0"/>
            <a:endParaRPr lang="en-US">
              <a:solidFill>
                <a:prstClr val="white"/>
              </a:solidFill>
            </a:endParaRPr>
          </a:p>
        </p:txBody>
      </p:sp>
      <p:cxnSp>
        <p:nvCxnSpPr>
          <p:cNvPr id="11" name="Straight Connector 10"/>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11552149"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endParaRPr lang="en-US">
              <a:solidFill>
                <a:prstClr val="white"/>
              </a:solidFill>
            </a:endParaRPr>
          </a:p>
        </p:txBody>
      </p:sp>
      <p:sp>
        <p:nvSpPr>
          <p:cNvPr id="13" name="Chevron 12"/>
          <p:cNvSpPr/>
          <p:nvPr/>
        </p:nvSpPr>
        <p:spPr>
          <a:xfrm>
            <a:off x="11303595" y="4988440"/>
            <a:ext cx="24384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rtl="0"/>
            <a:endParaRPr lang="en-US">
              <a:solidFill>
                <a:prstClr val="white"/>
              </a:solidFill>
            </a:endParaRPr>
          </a:p>
        </p:txBody>
      </p:sp>
    </p:spTree>
    <p:extLst>
      <p:ext uri="{BB962C8B-B14F-4D97-AF65-F5344CB8AC3E}">
        <p14:creationId xmlns:p14="http://schemas.microsoft.com/office/powerpoint/2010/main" xmlns="" val="4137473844"/>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1481330"/>
            <a:ext cx="109728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FB54DE-5331-4D99-8339-9BF6A37735D3}" type="datetime3">
              <a:rPr lang="en-US" smtClean="0">
                <a:solidFill>
                  <a:prstClr val="black"/>
                </a:solidFill>
              </a:rPr>
              <a:pPr/>
              <a:t>13 October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7334369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5351" y="274641"/>
            <a:ext cx="236996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1"/>
            <a:ext cx="84328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A0EFC4-E9D0-405D-8485-2FDAD8008DF3}" type="datetime3">
              <a:rPr lang="en-US" smtClean="0">
                <a:solidFill>
                  <a:prstClr val="black"/>
                </a:solidFill>
              </a:rPr>
              <a:pPr/>
              <a:t>13 October 2017</a:t>
            </a:fld>
            <a:endParaRPr lang="en-US">
              <a:solidFill>
                <a:prstClr val="black"/>
              </a:solidFill>
            </a:endParaRPr>
          </a:p>
        </p:txBody>
      </p:sp>
      <p:sp>
        <p:nvSpPr>
          <p:cNvPr id="5" name="Footer Placeholder 4"/>
          <p:cNvSpPr>
            <a:spLocks noGrp="1"/>
          </p:cNvSpPr>
          <p:nvPr>
            <p:ph type="ftr" sz="quarter" idx="11"/>
          </p:nvPr>
        </p:nvSpPr>
        <p:spPr/>
        <p:txBody>
          <a:bodyPr/>
          <a:lstStyle/>
          <a:p>
            <a:r>
              <a:rPr lang="en-US" smtClean="0">
                <a:solidFill>
                  <a:prstClr val="black"/>
                </a:solidFill>
              </a:rPr>
              <a:t>Writing</a:t>
            </a:r>
            <a:endParaRPr lang="en-US">
              <a:solidFill>
                <a:prstClr val="black"/>
              </a:solidFill>
            </a:endParaRPr>
          </a:p>
        </p:txBody>
      </p:sp>
      <p:sp>
        <p:nvSpPr>
          <p:cNvPr id="6" name="Slide Number Placeholder 5"/>
          <p:cNvSpPr>
            <a:spLocks noGrp="1"/>
          </p:cNvSpPr>
          <p:nvPr>
            <p:ph type="sldNum" sz="quarter" idx="12"/>
          </p:nvPr>
        </p:nvSpPr>
        <p:spPr/>
        <p:txBody>
          <a:bodyPr/>
          <a:lstStyle/>
          <a:p>
            <a:fld id="{F1894868-2750-4D78-85F7-18FB63F7EDAE}"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731794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a:xfrm>
            <a:off x="11582401"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20" name="Rectangle 19"/>
          <p:cNvSpPr/>
          <p:nvPr/>
        </p:nvSpPr>
        <p:spPr>
          <a:xfrm>
            <a:off x="11277601" y="5638800"/>
            <a:ext cx="304800"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24" name="Rectangle 23"/>
          <p:cNvSpPr/>
          <p:nvPr/>
        </p:nvSpPr>
        <p:spPr>
          <a:xfrm>
            <a:off x="1216469" y="5638800"/>
            <a:ext cx="609600"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21" name="Rectangle 20"/>
          <p:cNvSpPr/>
          <p:nvPr/>
        </p:nvSpPr>
        <p:spPr>
          <a:xfrm>
            <a:off x="1" y="5638800"/>
            <a:ext cx="12192000"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cxnSp>
        <p:nvCxnSpPr>
          <p:cNvPr id="22" name="Straight Connector 21"/>
          <p:cNvCxnSpPr/>
          <p:nvPr/>
        </p:nvCxnSpPr>
        <p:spPr bwMode="white">
          <a:xfrm>
            <a:off x="11576308"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643132"/>
            <a:ext cx="1216469" cy="1214868"/>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18" name="Pi"/>
          <p:cNvSpPr>
            <a:spLocks/>
          </p:cNvSpPr>
          <p:nvPr/>
        </p:nvSpPr>
        <p:spPr bwMode="white">
          <a:xfrm>
            <a:off x="276535" y="6032500"/>
            <a:ext cx="593344" cy="519176"/>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solidFill>
              <a:schemeClr val="bg1"/>
            </a:solidFill>
          </a:ln>
          <a:extLst/>
        </p:spPr>
        <p:txBody>
          <a:bodyPr vert="horz" wrap="square" lIns="121899" tIns="60949" rIns="121899" bIns="60949" numCol="1" anchor="t" anchorCtr="0" compatLnSpc="1">
            <a:prstTxWarp prst="textNoShape">
              <a:avLst/>
            </a:prstTxWarp>
          </a:bodyPr>
          <a:lstStyle/>
          <a:p>
            <a:pPr algn="l" rtl="0" fontAlgn="base">
              <a:spcBef>
                <a:spcPct val="0"/>
              </a:spcBef>
              <a:spcAft>
                <a:spcPct val="0"/>
              </a:spcAft>
            </a:pPr>
            <a:endParaRPr sz="1800">
              <a:solidFill>
                <a:srgbClr val="465562"/>
              </a:solidFill>
              <a:latin typeface="Arial" charset="0"/>
            </a:endParaRPr>
          </a:p>
        </p:txBody>
      </p:sp>
      <p:cxnSp>
        <p:nvCxnSpPr>
          <p:cNvPr id="23" name="Straight Connector 22"/>
          <p:cNvCxnSpPr/>
          <p:nvPr/>
        </p:nvCxnSpPr>
        <p:spPr bwMode="white">
          <a:xfrm>
            <a:off x="1216469"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15824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27" name="Rectangle 26"/>
          <p:cNvSpPr/>
          <p:nvPr/>
        </p:nvSpPr>
        <p:spPr>
          <a:xfrm>
            <a:off x="11277601" y="0"/>
            <a:ext cx="3048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28" name="Rectangle 27"/>
          <p:cNvSpPr/>
          <p:nvPr/>
        </p:nvSpPr>
        <p:spPr>
          <a:xfrm>
            <a:off x="1219201" y="0"/>
            <a:ext cx="609600"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29" name="Rectangle 28"/>
          <p:cNvSpPr/>
          <p:nvPr/>
        </p:nvSpPr>
        <p:spPr>
          <a:xfrm>
            <a:off x="-1" y="0"/>
            <a:ext cx="121920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30" name="Rectangle 29"/>
          <p:cNvSpPr/>
          <p:nvPr/>
        </p:nvSpPr>
        <p:spPr>
          <a:xfrm>
            <a:off x="1" y="0"/>
            <a:ext cx="12192000"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cxnSp>
        <p:nvCxnSpPr>
          <p:cNvPr id="31" name="Straight Connector 30"/>
          <p:cNvCxnSpPr/>
          <p:nvPr/>
        </p:nvCxnSpPr>
        <p:spPr bwMode="white">
          <a:xfrm>
            <a:off x="11576308"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0" y="0"/>
            <a:ext cx="1216469"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cxnSp>
        <p:nvCxnSpPr>
          <p:cNvPr id="33" name="Straight Connector 32"/>
          <p:cNvCxnSpPr/>
          <p:nvPr/>
        </p:nvCxnSpPr>
        <p:spPr bwMode="white">
          <a:xfrm>
            <a:off x="121920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solidFill>
                  <a:schemeClr val="bg1"/>
                </a:solidFill>
              </a:defRPr>
            </a:lvl1pPr>
          </a:lstStyle>
          <a:p>
            <a:fld id="{AEAF8149-E41D-433A-AE0B-11284F0527CD}" type="datetime3">
              <a:rPr lang="en-US" smtClean="0">
                <a:solidFill>
                  <a:prstClr val="black">
                    <a:tint val="75000"/>
                  </a:prstClr>
                </a:solidFill>
              </a:rPr>
              <a:pPr/>
              <a:t>13 October 2017</a:t>
            </a:fld>
            <a:endParaRPr lang="ar-KW">
              <a:solidFill>
                <a:prstClr val="black">
                  <a:tint val="75000"/>
                </a:prstClr>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solidFill>
                  <a:prstClr val="black">
                    <a:tint val="75000"/>
                  </a:prstClr>
                </a:solidFill>
              </a:rPr>
              <a:t>Active Learning</a:t>
            </a:r>
            <a:endParaRPr lang="ar-KW">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
        <p:nvSpPr>
          <p:cNvPr id="2" name="Title 1"/>
          <p:cNvSpPr>
            <a:spLocks noGrp="1"/>
          </p:cNvSpPr>
          <p:nvPr>
            <p:ph type="title"/>
          </p:nvPr>
        </p:nvSpPr>
        <p:spPr>
          <a:xfrm>
            <a:off x="1599030" y="1600201"/>
            <a:ext cx="8285431" cy="2654064"/>
          </a:xfrm>
        </p:spPr>
        <p:txBody>
          <a:bodyPr anchor="b">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1599031" y="4259999"/>
            <a:ext cx="7266515"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xmlns="" val="17959439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93851" y="1600200"/>
            <a:ext cx="481584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63360" y="1600200"/>
            <a:ext cx="4815840"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A4584FC-C29C-46EB-A7DD-C49FC0495367}" type="datetime3">
              <a:rPr lang="en-US" smtClean="0">
                <a:solidFill>
                  <a:prstClr val="black">
                    <a:tint val="75000"/>
                  </a:prstClr>
                </a:solidFill>
              </a:rPr>
              <a:pPr/>
              <a:t>13 October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Active Learning</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229732737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93852"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93851" y="2514709"/>
            <a:ext cx="4815840"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6559058" y="1499616"/>
            <a:ext cx="4820143"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59058" y="2514600"/>
            <a:ext cx="4820143"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2ACB039-451C-41CC-80F7-7D06EAEED4CC}" type="datetime3">
              <a:rPr lang="en-US" smtClean="0">
                <a:solidFill>
                  <a:prstClr val="black">
                    <a:tint val="75000"/>
                  </a:prstClr>
                </a:solidFill>
              </a:rPr>
              <a:pPr/>
              <a:t>13 October 2017</a:t>
            </a:fld>
            <a:endParaRPr lang="ar-KW">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Active Learning</a:t>
            </a:r>
            <a:endParaRPr lang="ar-KW">
              <a:solidFill>
                <a:prstClr val="black">
                  <a:tint val="75000"/>
                </a:prstClr>
              </a:solidFill>
            </a:endParaRPr>
          </a:p>
        </p:txBody>
      </p:sp>
      <p:sp>
        <p:nvSpPr>
          <p:cNvPr id="9" name="Slide Number Placeholder 8"/>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23519949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BC40E1F-76E7-4DB9-972E-AC70DA66FFD6}" type="datetime3">
              <a:rPr lang="en-US" smtClean="0">
                <a:solidFill>
                  <a:prstClr val="black">
                    <a:tint val="75000"/>
                  </a:prstClr>
                </a:solidFill>
              </a:rPr>
              <a:pPr/>
              <a:t>13 October 2017</a:t>
            </a:fld>
            <a:endParaRPr lang="ar-KW">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Active Learning</a:t>
            </a:r>
            <a:endParaRPr lang="ar-KW">
              <a:solidFill>
                <a:prstClr val="black">
                  <a:tint val="75000"/>
                </a:prstClr>
              </a:solidFill>
            </a:endParaRPr>
          </a:p>
        </p:txBody>
      </p:sp>
      <p:sp>
        <p:nvSpPr>
          <p:cNvPr id="5" name="Slide Number Placeholder 4"/>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28350323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626403" y="0"/>
            <a:ext cx="304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6" name="Rectangle 5"/>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cxnSp>
        <p:nvCxnSpPr>
          <p:cNvPr id="7" name="Straight Connector 6"/>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972800" y="0"/>
            <a:ext cx="92286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9" name="Rectangle 8"/>
          <p:cNvSpPr/>
          <p:nvPr/>
        </p:nvSpPr>
        <p:spPr>
          <a:xfrm>
            <a:off x="11895663"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2" name="Date Placeholder 1"/>
          <p:cNvSpPr>
            <a:spLocks noGrp="1"/>
          </p:cNvSpPr>
          <p:nvPr>
            <p:ph type="dt" sz="half" idx="10"/>
          </p:nvPr>
        </p:nvSpPr>
        <p:spPr/>
        <p:txBody>
          <a:bodyPr/>
          <a:lstStyle/>
          <a:p>
            <a:fld id="{5EF495F9-5D4F-4875-919F-4CA022A9E90C}" type="datetime3">
              <a:rPr lang="en-US" smtClean="0">
                <a:solidFill>
                  <a:prstClr val="black">
                    <a:tint val="75000"/>
                  </a:prstClr>
                </a:solidFill>
              </a:rPr>
              <a:pPr/>
              <a:t>13 October 2017</a:t>
            </a:fld>
            <a:endParaRPr lang="ar-KW">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Active Learning</a:t>
            </a:r>
            <a:endParaRPr lang="ar-KW">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5737694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1956" y="0"/>
            <a:ext cx="414879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cxnSp>
        <p:nvCxnSpPr>
          <p:cNvPr id="10" name="Straight Connector 9"/>
          <p:cNvCxnSpPr/>
          <p:nvPr/>
        </p:nvCxnSpPr>
        <p:spPr bwMode="white">
          <a:xfrm>
            <a:off x="621955"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2" name="Title 1"/>
          <p:cNvSpPr>
            <a:spLocks noGrp="1"/>
          </p:cNvSpPr>
          <p:nvPr>
            <p:ph type="title"/>
          </p:nvPr>
        </p:nvSpPr>
        <p:spPr bwMode="white">
          <a:xfrm>
            <a:off x="1074520" y="381000"/>
            <a:ext cx="3294280" cy="1371600"/>
          </a:xfrm>
        </p:spPr>
        <p:txBody>
          <a:bodyPr anchor="b">
            <a:normAutofit/>
          </a:bodyPr>
          <a:lstStyle>
            <a:lvl1pPr algn="l">
              <a:defRPr sz="2800" b="0" cap="all" baseline="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5181600" y="482600"/>
            <a:ext cx="6197600"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bwMode="white">
          <a:xfrm>
            <a:off x="1074520" y="1828800"/>
            <a:ext cx="3294280"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7FBDD87-0531-4CF4-96B6-B068E1F36A07}" type="datetime3">
              <a:rPr lang="en-US" smtClean="0">
                <a:solidFill>
                  <a:prstClr val="black">
                    <a:tint val="75000"/>
                  </a:prstClr>
                </a:solidFill>
              </a:rPr>
              <a:pPr/>
              <a:t>13 October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Active Learning</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spTree>
    <p:extLst>
      <p:ext uri="{BB962C8B-B14F-4D97-AF65-F5344CB8AC3E}">
        <p14:creationId xmlns:p14="http://schemas.microsoft.com/office/powerpoint/2010/main" xmlns="" val="17829297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609600"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8" name="Rectangle 7"/>
          <p:cNvSpPr/>
          <p:nvPr/>
        </p:nvSpPr>
        <p:spPr>
          <a:xfrm>
            <a:off x="11887200" y="0"/>
            <a:ext cx="3048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9" name="Rectangle 8"/>
          <p:cNvSpPr/>
          <p:nvPr/>
        </p:nvSpPr>
        <p:spPr>
          <a:xfrm>
            <a:off x="4876801" y="0"/>
            <a:ext cx="7018863"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2" name="Title 1"/>
          <p:cNvSpPr>
            <a:spLocks noGrp="1"/>
          </p:cNvSpPr>
          <p:nvPr>
            <p:ph type="title"/>
          </p:nvPr>
        </p:nvSpPr>
        <p:spPr>
          <a:xfrm>
            <a:off x="1074520" y="381000"/>
            <a:ext cx="3294280" cy="1371600"/>
          </a:xfrm>
        </p:spPr>
        <p:txBody>
          <a:bodyPr anchor="b">
            <a:normAutofit/>
          </a:bodyPr>
          <a:lstStyle>
            <a:lvl1pPr algn="l">
              <a:defRPr sz="2800" b="0" cap="all" baseline="0">
                <a:solidFill>
                  <a:schemeClr val="tx1">
                    <a:lumMod val="75000"/>
                  </a:schemeClr>
                </a:solidFill>
              </a:defRPr>
            </a:lvl1pPr>
          </a:lstStyle>
          <a:p>
            <a:r>
              <a:rPr lang="en-US" smtClean="0"/>
              <a:t>Click to edit Master title style</a:t>
            </a:r>
            <a:endParaRPr/>
          </a:p>
        </p:txBody>
      </p:sp>
      <p:sp>
        <p:nvSpPr>
          <p:cNvPr id="3" name="Picture Placeholder 2"/>
          <p:cNvSpPr>
            <a:spLocks noGrp="1"/>
          </p:cNvSpPr>
          <p:nvPr>
            <p:ph type="pic" idx="1"/>
          </p:nvPr>
        </p:nvSpPr>
        <p:spPr bwMode="auto">
          <a:xfrm>
            <a:off x="5181600" y="482600"/>
            <a:ext cx="6197600" cy="5689600"/>
          </a:xfrm>
          <a:ln w="19050">
            <a:solidFill>
              <a:schemeClr val="bg1"/>
            </a:solidFill>
          </a:ln>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74520" y="1828800"/>
            <a:ext cx="3294280"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6B0EF82-24F2-44C1-ADE1-98899345E289}" type="datetime3">
              <a:rPr lang="en-US" smtClean="0">
                <a:solidFill>
                  <a:prstClr val="black">
                    <a:tint val="75000"/>
                  </a:prstClr>
                </a:solidFill>
              </a:rPr>
              <a:pPr/>
              <a:t>13 October 2017</a:t>
            </a:fld>
            <a:endParaRPr lang="ar-KW">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Active Learning</a:t>
            </a:r>
            <a:endParaRPr lang="ar-KW">
              <a:solidFill>
                <a:prstClr val="black">
                  <a:tint val="75000"/>
                </a:prstClr>
              </a:solidFill>
            </a:endParaRPr>
          </a:p>
        </p:txBody>
      </p:sp>
      <p:sp>
        <p:nvSpPr>
          <p:cNvPr id="7" name="Slide Number Placeholder 6"/>
          <p:cNvSpPr>
            <a:spLocks noGrp="1"/>
          </p:cNvSpPr>
          <p:nvPr>
            <p:ph type="sldNum" sz="quarter" idx="12"/>
          </p:nvPr>
        </p:nvSpPr>
        <p:spPr/>
        <p:txBody>
          <a:bodyPr/>
          <a:lstStyle/>
          <a:p>
            <a:fld id="{E9D749EC-76B4-4995-8DE1-777C754C916B}" type="slidenum">
              <a:rPr lang="ar-KW" smtClean="0">
                <a:solidFill>
                  <a:prstClr val="black">
                    <a:tint val="75000"/>
                  </a:prstClr>
                </a:solidFill>
              </a:rPr>
              <a:pPr/>
              <a:t>‹#›</a:t>
            </a:fld>
            <a:endParaRPr lang="ar-KW">
              <a:solidFill>
                <a:prstClr val="black">
                  <a:tint val="75000"/>
                </a:prstClr>
              </a:solidFill>
            </a:endParaRPr>
          </a:p>
        </p:txBody>
      </p:sp>
      <p:cxnSp>
        <p:nvCxnSpPr>
          <p:cNvPr id="10" name="Straight Connector 9"/>
          <p:cNvCxnSpPr/>
          <p:nvPr/>
        </p:nvCxnSpPr>
        <p:spPr bwMode="white">
          <a:xfrm>
            <a:off x="1188296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2766479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887200" y="0"/>
            <a:ext cx="304800"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8" name="Rectangle 7"/>
          <p:cNvSpPr/>
          <p:nvPr/>
        </p:nvSpPr>
        <p:spPr>
          <a:xfrm>
            <a:off x="617304" y="0"/>
            <a:ext cx="60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9" name="Rectangle 8"/>
          <p:cNvSpPr/>
          <p:nvPr/>
        </p:nvSpPr>
        <p:spPr>
          <a:xfrm>
            <a:off x="0" y="0"/>
            <a:ext cx="609600"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fontAlgn="base">
              <a:spcBef>
                <a:spcPct val="0"/>
              </a:spcBef>
              <a:spcAft>
                <a:spcPct val="0"/>
              </a:spcAft>
            </a:pPr>
            <a:endParaRPr sz="1800">
              <a:solidFill>
                <a:srgbClr val="FFFFFF"/>
              </a:solidFill>
            </a:endParaRPr>
          </a:p>
        </p:txBody>
      </p:sp>
      <p:sp>
        <p:nvSpPr>
          <p:cNvPr id="13" name="Rectangle 12"/>
          <p:cNvSpPr/>
          <p:nvPr/>
        </p:nvSpPr>
        <p:spPr>
          <a:xfrm>
            <a:off x="617304" y="736219"/>
            <a:ext cx="609600"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base">
              <a:spcBef>
                <a:spcPct val="0"/>
              </a:spcBef>
              <a:spcAft>
                <a:spcPct val="0"/>
              </a:spcAft>
            </a:pPr>
            <a:endParaRPr sz="1800">
              <a:solidFill>
                <a:srgbClr val="FFFFFF"/>
              </a:solidFill>
            </a:endParaRPr>
          </a:p>
        </p:txBody>
      </p:sp>
      <p:cxnSp>
        <p:nvCxnSpPr>
          <p:cNvPr id="14" name="Straight Connector 13"/>
          <p:cNvCxnSpPr/>
          <p:nvPr/>
        </p:nvCxnSpPr>
        <p:spPr bwMode="white">
          <a:xfrm>
            <a:off x="617304" y="7362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617304" y="1345819"/>
            <a:ext cx="609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Pi"/>
          <p:cNvSpPr>
            <a:spLocks/>
          </p:cNvSpPr>
          <p:nvPr/>
        </p:nvSpPr>
        <p:spPr bwMode="white">
          <a:xfrm>
            <a:off x="756294" y="898103"/>
            <a:ext cx="336111" cy="294097"/>
          </a:xfrm>
          <a:custGeom>
            <a:avLst/>
            <a:gdLst>
              <a:gd name="T0" fmla="*/ 411 w 426"/>
              <a:gd name="T1" fmla="*/ 0 h 372"/>
              <a:gd name="T2" fmla="*/ 90 w 426"/>
              <a:gd name="T3" fmla="*/ 0 h 372"/>
              <a:gd name="T4" fmla="*/ 3 w 426"/>
              <a:gd name="T5" fmla="*/ 64 h 372"/>
              <a:gd name="T6" fmla="*/ 12 w 426"/>
              <a:gd name="T7" fmla="*/ 83 h 372"/>
              <a:gd name="T8" fmla="*/ 17 w 426"/>
              <a:gd name="T9" fmla="*/ 83 h 372"/>
              <a:gd name="T10" fmla="*/ 31 w 426"/>
              <a:gd name="T11" fmla="*/ 73 h 372"/>
              <a:gd name="T12" fmla="*/ 90 w 426"/>
              <a:gd name="T13" fmla="*/ 30 h 372"/>
              <a:gd name="T14" fmla="*/ 131 w 426"/>
              <a:gd name="T15" fmla="*/ 30 h 372"/>
              <a:gd name="T16" fmla="*/ 61 w 426"/>
              <a:gd name="T17" fmla="*/ 334 h 372"/>
              <a:gd name="T18" fmla="*/ 61 w 426"/>
              <a:gd name="T19" fmla="*/ 355 h 372"/>
              <a:gd name="T20" fmla="*/ 72 w 426"/>
              <a:gd name="T21" fmla="*/ 359 h 372"/>
              <a:gd name="T22" fmla="*/ 83 w 426"/>
              <a:gd name="T23" fmla="*/ 355 h 372"/>
              <a:gd name="T24" fmla="*/ 161 w 426"/>
              <a:gd name="T25" fmla="*/ 30 h 372"/>
              <a:gd name="T26" fmla="*/ 272 w 426"/>
              <a:gd name="T27" fmla="*/ 30 h 372"/>
              <a:gd name="T28" fmla="*/ 253 w 426"/>
              <a:gd name="T29" fmla="*/ 270 h 372"/>
              <a:gd name="T30" fmla="*/ 277 w 426"/>
              <a:gd name="T31" fmla="*/ 355 h 372"/>
              <a:gd name="T32" fmla="*/ 322 w 426"/>
              <a:gd name="T33" fmla="*/ 372 h 372"/>
              <a:gd name="T34" fmla="*/ 335 w 426"/>
              <a:gd name="T35" fmla="*/ 371 h 372"/>
              <a:gd name="T36" fmla="*/ 417 w 426"/>
              <a:gd name="T37" fmla="*/ 280 h 372"/>
              <a:gd name="T38" fmla="*/ 406 w 426"/>
              <a:gd name="T39" fmla="*/ 262 h 372"/>
              <a:gd name="T40" fmla="*/ 388 w 426"/>
              <a:gd name="T41" fmla="*/ 273 h 372"/>
              <a:gd name="T42" fmla="*/ 331 w 426"/>
              <a:gd name="T43" fmla="*/ 341 h 372"/>
              <a:gd name="T44" fmla="*/ 298 w 426"/>
              <a:gd name="T45" fmla="*/ 333 h 372"/>
              <a:gd name="T46" fmla="*/ 283 w 426"/>
              <a:gd name="T47" fmla="*/ 272 h 372"/>
              <a:gd name="T48" fmla="*/ 302 w 426"/>
              <a:gd name="T49" fmla="*/ 30 h 372"/>
              <a:gd name="T50" fmla="*/ 411 w 426"/>
              <a:gd name="T51" fmla="*/ 30 h 372"/>
              <a:gd name="T52" fmla="*/ 426 w 426"/>
              <a:gd name="T53" fmla="*/ 15 h 372"/>
              <a:gd name="T54" fmla="*/ 411 w 426"/>
              <a:gd name="T55"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6" h="372">
                <a:moveTo>
                  <a:pt x="411" y="0"/>
                </a:moveTo>
                <a:cubicBezTo>
                  <a:pt x="90" y="0"/>
                  <a:pt x="90" y="0"/>
                  <a:pt x="90" y="0"/>
                </a:cubicBezTo>
                <a:cubicBezTo>
                  <a:pt x="25" y="0"/>
                  <a:pt x="4" y="61"/>
                  <a:pt x="3" y="64"/>
                </a:cubicBezTo>
                <a:cubicBezTo>
                  <a:pt x="0" y="71"/>
                  <a:pt x="4" y="80"/>
                  <a:pt x="12" y="83"/>
                </a:cubicBezTo>
                <a:cubicBezTo>
                  <a:pt x="14" y="83"/>
                  <a:pt x="15" y="83"/>
                  <a:pt x="17" y="83"/>
                </a:cubicBezTo>
                <a:cubicBezTo>
                  <a:pt x="23" y="83"/>
                  <a:pt x="29" y="80"/>
                  <a:pt x="31" y="73"/>
                </a:cubicBezTo>
                <a:cubicBezTo>
                  <a:pt x="31" y="73"/>
                  <a:pt x="46" y="30"/>
                  <a:pt x="90" y="30"/>
                </a:cubicBezTo>
                <a:cubicBezTo>
                  <a:pt x="131" y="30"/>
                  <a:pt x="131" y="30"/>
                  <a:pt x="131" y="30"/>
                </a:cubicBezTo>
                <a:cubicBezTo>
                  <a:pt x="129" y="83"/>
                  <a:pt x="118" y="274"/>
                  <a:pt x="61" y="334"/>
                </a:cubicBezTo>
                <a:cubicBezTo>
                  <a:pt x="55" y="340"/>
                  <a:pt x="55" y="350"/>
                  <a:pt x="61" y="355"/>
                </a:cubicBezTo>
                <a:cubicBezTo>
                  <a:pt x="64" y="358"/>
                  <a:pt x="68" y="359"/>
                  <a:pt x="72" y="359"/>
                </a:cubicBezTo>
                <a:cubicBezTo>
                  <a:pt x="76" y="359"/>
                  <a:pt x="80" y="358"/>
                  <a:pt x="83" y="355"/>
                </a:cubicBezTo>
                <a:cubicBezTo>
                  <a:pt x="148" y="286"/>
                  <a:pt x="159" y="84"/>
                  <a:pt x="161" y="30"/>
                </a:cubicBezTo>
                <a:cubicBezTo>
                  <a:pt x="272" y="30"/>
                  <a:pt x="272" y="30"/>
                  <a:pt x="272" y="30"/>
                </a:cubicBezTo>
                <a:cubicBezTo>
                  <a:pt x="253" y="270"/>
                  <a:pt x="253" y="270"/>
                  <a:pt x="253" y="270"/>
                </a:cubicBezTo>
                <a:cubicBezTo>
                  <a:pt x="253" y="272"/>
                  <a:pt x="248" y="327"/>
                  <a:pt x="277" y="355"/>
                </a:cubicBezTo>
                <a:cubicBezTo>
                  <a:pt x="289" y="366"/>
                  <a:pt x="304" y="372"/>
                  <a:pt x="322" y="372"/>
                </a:cubicBezTo>
                <a:cubicBezTo>
                  <a:pt x="326" y="372"/>
                  <a:pt x="330" y="372"/>
                  <a:pt x="335" y="371"/>
                </a:cubicBezTo>
                <a:cubicBezTo>
                  <a:pt x="398" y="362"/>
                  <a:pt x="416" y="283"/>
                  <a:pt x="417" y="280"/>
                </a:cubicBezTo>
                <a:cubicBezTo>
                  <a:pt x="419" y="271"/>
                  <a:pt x="414" y="264"/>
                  <a:pt x="406" y="262"/>
                </a:cubicBezTo>
                <a:cubicBezTo>
                  <a:pt x="398" y="260"/>
                  <a:pt x="390" y="265"/>
                  <a:pt x="388" y="273"/>
                </a:cubicBezTo>
                <a:cubicBezTo>
                  <a:pt x="388" y="274"/>
                  <a:pt x="373" y="335"/>
                  <a:pt x="331" y="341"/>
                </a:cubicBezTo>
                <a:cubicBezTo>
                  <a:pt x="316" y="343"/>
                  <a:pt x="306" y="341"/>
                  <a:pt x="298" y="333"/>
                </a:cubicBezTo>
                <a:cubicBezTo>
                  <a:pt x="282" y="318"/>
                  <a:pt x="282" y="284"/>
                  <a:pt x="283" y="272"/>
                </a:cubicBezTo>
                <a:cubicBezTo>
                  <a:pt x="302" y="30"/>
                  <a:pt x="302" y="30"/>
                  <a:pt x="302" y="30"/>
                </a:cubicBezTo>
                <a:cubicBezTo>
                  <a:pt x="411" y="30"/>
                  <a:pt x="411" y="30"/>
                  <a:pt x="411" y="30"/>
                </a:cubicBezTo>
                <a:cubicBezTo>
                  <a:pt x="419" y="30"/>
                  <a:pt x="426" y="24"/>
                  <a:pt x="426" y="15"/>
                </a:cubicBezTo>
                <a:cubicBezTo>
                  <a:pt x="426" y="7"/>
                  <a:pt x="419" y="0"/>
                  <a:pt x="411"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sz="1800">
              <a:solidFill>
                <a:srgbClr val="465562"/>
              </a:solidFill>
              <a:latin typeface="Arial" charset="0"/>
            </a:endParaRPr>
          </a:p>
        </p:txBody>
      </p:sp>
      <p:cxnSp>
        <p:nvCxnSpPr>
          <p:cNvPr id="16" name="Straight Connector 15"/>
          <p:cNvCxnSpPr/>
          <p:nvPr/>
        </p:nvCxnSpPr>
        <p:spPr bwMode="white">
          <a:xfrm>
            <a:off x="61730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852" y="177803"/>
            <a:ext cx="9785349" cy="1239837"/>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93852" y="1600200"/>
            <a:ext cx="9785349" cy="45720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181601" y="6356354"/>
            <a:ext cx="1219201" cy="365125"/>
          </a:xfrm>
          <a:prstGeom prst="rect">
            <a:avLst/>
          </a:prstGeom>
        </p:spPr>
        <p:txBody>
          <a:bodyPr vert="horz" lIns="91440" tIns="45720" rIns="91440" bIns="45720" rtlCol="0" anchor="ctr"/>
          <a:lstStyle>
            <a:lvl1pPr algn="l">
              <a:defRPr sz="1200" cap="all" baseline="0">
                <a:solidFill>
                  <a:schemeClr val="tx1">
                    <a:lumMod val="60000"/>
                    <a:lumOff val="40000"/>
                  </a:schemeClr>
                </a:solidFill>
              </a:defRPr>
            </a:lvl1pPr>
          </a:lstStyle>
          <a:p>
            <a:pPr rtl="0" fontAlgn="base">
              <a:spcBef>
                <a:spcPct val="0"/>
              </a:spcBef>
              <a:spcAft>
                <a:spcPct val="0"/>
              </a:spcAft>
            </a:pPr>
            <a:fld id="{AA7D95EE-4B25-4979-81E1-D25FCE22E799}" type="datetime3">
              <a:rPr lang="en-US" smtClean="0">
                <a:solidFill>
                  <a:prstClr val="black">
                    <a:tint val="75000"/>
                  </a:prstClr>
                </a:solidFill>
                <a:latin typeface="Arial" charset="0"/>
              </a:rPr>
              <a:pPr rtl="0" fontAlgn="base">
                <a:spcBef>
                  <a:spcPct val="0"/>
                </a:spcBef>
                <a:spcAft>
                  <a:spcPct val="0"/>
                </a:spcAft>
              </a:pPr>
              <a:t>13 October 2017</a:t>
            </a:fld>
            <a:endParaRPr lang="ar-KW">
              <a:solidFill>
                <a:prstClr val="black">
                  <a:tint val="75000"/>
                </a:prstClr>
              </a:solidFill>
              <a:latin typeface="Arial" charset="0"/>
            </a:endParaRPr>
          </a:p>
        </p:txBody>
      </p:sp>
      <p:sp>
        <p:nvSpPr>
          <p:cNvPr id="5" name="Footer Placeholder 4"/>
          <p:cNvSpPr>
            <a:spLocks noGrp="1"/>
          </p:cNvSpPr>
          <p:nvPr>
            <p:ph type="ftr" sz="quarter" idx="3"/>
          </p:nvPr>
        </p:nvSpPr>
        <p:spPr>
          <a:xfrm>
            <a:off x="6597653" y="6356354"/>
            <a:ext cx="3975100" cy="365125"/>
          </a:xfrm>
          <a:prstGeom prst="rect">
            <a:avLst/>
          </a:prstGeom>
        </p:spPr>
        <p:txBody>
          <a:bodyPr vert="horz" lIns="91440" tIns="45720" rIns="91440" bIns="45720" rtlCol="0" anchor="ctr"/>
          <a:lstStyle>
            <a:lvl1pPr algn="ctr">
              <a:defRPr sz="1200" cap="all" baseline="0">
                <a:solidFill>
                  <a:schemeClr val="tx1">
                    <a:lumMod val="60000"/>
                    <a:lumOff val="40000"/>
                  </a:schemeClr>
                </a:solidFill>
              </a:defRPr>
            </a:lvl1pPr>
          </a:lstStyle>
          <a:p>
            <a:pPr rtl="0" fontAlgn="base">
              <a:spcBef>
                <a:spcPct val="0"/>
              </a:spcBef>
              <a:spcAft>
                <a:spcPct val="0"/>
              </a:spcAft>
            </a:pPr>
            <a:r>
              <a:rPr lang="en-US" smtClean="0">
                <a:solidFill>
                  <a:prstClr val="black">
                    <a:tint val="75000"/>
                  </a:prstClr>
                </a:solidFill>
                <a:latin typeface="Arial" charset="0"/>
              </a:rPr>
              <a:t>Active Learning</a:t>
            </a:r>
            <a:endParaRPr lang="ar-KW">
              <a:solidFill>
                <a:prstClr val="black">
                  <a:tint val="75000"/>
                </a:prstClr>
              </a:solidFill>
              <a:latin typeface="Arial" charset="0"/>
            </a:endParaRPr>
          </a:p>
        </p:txBody>
      </p:sp>
      <p:sp>
        <p:nvSpPr>
          <p:cNvPr id="6" name="Slide Number Placeholder 5"/>
          <p:cNvSpPr>
            <a:spLocks noGrp="1"/>
          </p:cNvSpPr>
          <p:nvPr>
            <p:ph type="sldNum" sz="quarter" idx="4"/>
          </p:nvPr>
        </p:nvSpPr>
        <p:spPr>
          <a:xfrm>
            <a:off x="10769601" y="6356354"/>
            <a:ext cx="609600" cy="365125"/>
          </a:xfrm>
          <a:prstGeom prst="rect">
            <a:avLst/>
          </a:prstGeom>
        </p:spPr>
        <p:txBody>
          <a:bodyPr vert="horz" lIns="91440" tIns="45720" rIns="91440" bIns="45720" rtlCol="0" anchor="ctr"/>
          <a:lstStyle>
            <a:lvl1pPr algn="r">
              <a:defRPr sz="1200" cap="all" baseline="0">
                <a:solidFill>
                  <a:schemeClr val="tx1">
                    <a:lumMod val="60000"/>
                    <a:lumOff val="40000"/>
                  </a:schemeClr>
                </a:solidFill>
              </a:defRPr>
            </a:lvl1pPr>
          </a:lstStyle>
          <a:p>
            <a:pPr rtl="0" fontAlgn="base">
              <a:spcBef>
                <a:spcPct val="0"/>
              </a:spcBef>
              <a:spcAft>
                <a:spcPct val="0"/>
              </a:spcAft>
            </a:pPr>
            <a:fld id="{E9D749EC-76B4-4995-8DE1-777C754C916B}" type="slidenum">
              <a:rPr lang="ar-KW" smtClean="0">
                <a:solidFill>
                  <a:prstClr val="black">
                    <a:tint val="75000"/>
                  </a:prstClr>
                </a:solidFill>
                <a:latin typeface="Arial" charset="0"/>
              </a:rPr>
              <a:pPr rtl="0" fontAlgn="base">
                <a:spcBef>
                  <a:spcPct val="0"/>
                </a:spcBef>
                <a:spcAft>
                  <a:spcPct val="0"/>
                </a:spcAft>
              </a:pPr>
              <a:t>‹#›</a:t>
            </a:fld>
            <a:endParaRPr lang="ar-KW">
              <a:solidFill>
                <a:prstClr val="black">
                  <a:tint val="75000"/>
                </a:prstClr>
              </a:solidFill>
              <a:latin typeface="Arial" charset="0"/>
            </a:endParaRPr>
          </a:p>
        </p:txBody>
      </p:sp>
    </p:spTree>
    <p:extLst>
      <p:ext uri="{BB962C8B-B14F-4D97-AF65-F5344CB8AC3E}">
        <p14:creationId xmlns:p14="http://schemas.microsoft.com/office/powerpoint/2010/main" xmlns="" val="1207281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511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955249" y="5001994"/>
            <a:ext cx="5069337"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2" name="Freeform 11"/>
          <p:cNvSpPr>
            <a:spLocks/>
          </p:cNvSpPr>
          <p:nvPr/>
        </p:nvSpPr>
        <p:spPr bwMode="auto">
          <a:xfrm>
            <a:off x="-71414" y="5785023"/>
            <a:ext cx="506933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4" name="Right Triangle 13"/>
          <p:cNvSpPr>
            <a:spLocks/>
          </p:cNvSpPr>
          <p:nvPr/>
        </p:nvSpPr>
        <p:spPr bwMode="auto">
          <a:xfrm>
            <a:off x="-8056" y="5791253"/>
            <a:ext cx="4536419"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rtl="0"/>
            <a:endParaRPr lang="en-US">
              <a:solidFill>
                <a:prstClr val="white"/>
              </a:solidFill>
            </a:endParaRPr>
          </a:p>
        </p:txBody>
      </p:sp>
      <p:cxnSp>
        <p:nvCxnSpPr>
          <p:cNvPr id="15" name="Straight Connector 14"/>
          <p:cNvCxnSpPr/>
          <p:nvPr/>
        </p:nvCxnSpPr>
        <p:spPr>
          <a:xfrm>
            <a:off x="-12316" y="5787739"/>
            <a:ext cx="454067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609600" y="1481329"/>
            <a:ext cx="10972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8969376" y="6407944"/>
            <a:ext cx="2560320" cy="365760"/>
          </a:xfrm>
          <a:prstGeom prst="rect">
            <a:avLst/>
          </a:prstGeom>
        </p:spPr>
        <p:txBody>
          <a:bodyPr vert="horz" anchor="b"/>
          <a:lstStyle>
            <a:lvl1pPr algn="l" eaLnBrk="1" latinLnBrk="0" hangingPunct="1">
              <a:defRPr kumimoji="0" sz="1000">
                <a:solidFill>
                  <a:schemeClr val="tx1"/>
                </a:solidFill>
              </a:defRPr>
            </a:lvl1pPr>
            <a:extLst/>
          </a:lstStyle>
          <a:p>
            <a:pPr rtl="0"/>
            <a:fld id="{8D45C461-4827-469C-ADB7-3E903B0E1866}" type="datetime3">
              <a:rPr lang="en-US" smtClean="0">
                <a:solidFill>
                  <a:prstClr val="black"/>
                </a:solidFill>
              </a:rPr>
              <a:pPr rtl="0"/>
              <a:t>13 October 2017</a:t>
            </a:fld>
            <a:endParaRPr lang="en-US">
              <a:solidFill>
                <a:prstClr val="black"/>
              </a:solidFill>
            </a:endParaRPr>
          </a:p>
        </p:txBody>
      </p:sp>
      <p:sp>
        <p:nvSpPr>
          <p:cNvPr id="22" name="Footer Placeholder 21"/>
          <p:cNvSpPr>
            <a:spLocks noGrp="1"/>
          </p:cNvSpPr>
          <p:nvPr>
            <p:ph type="ftr" sz="quarter" idx="3"/>
          </p:nvPr>
        </p:nvSpPr>
        <p:spPr>
          <a:xfrm>
            <a:off x="5840097" y="6407945"/>
            <a:ext cx="3134241" cy="365125"/>
          </a:xfrm>
          <a:prstGeom prst="rect">
            <a:avLst/>
          </a:prstGeom>
        </p:spPr>
        <p:txBody>
          <a:bodyPr vert="horz" anchor="b"/>
          <a:lstStyle>
            <a:lvl1pPr algn="r" eaLnBrk="1" latinLnBrk="0" hangingPunct="1">
              <a:defRPr kumimoji="0" sz="1000">
                <a:solidFill>
                  <a:schemeClr val="tx1"/>
                </a:solidFill>
              </a:defRPr>
            </a:lvl1pPr>
            <a:extLst/>
          </a:lstStyle>
          <a:p>
            <a:pPr rtl="0"/>
            <a:r>
              <a:rPr lang="en-US" smtClean="0">
                <a:solidFill>
                  <a:prstClr val="black"/>
                </a:solidFill>
              </a:rPr>
              <a:t>Writing</a:t>
            </a:r>
            <a:endParaRPr lang="en-US">
              <a:solidFill>
                <a:prstClr val="black"/>
              </a:solidFill>
            </a:endParaRPr>
          </a:p>
        </p:txBody>
      </p:sp>
      <p:sp>
        <p:nvSpPr>
          <p:cNvPr id="18" name="Slide Number Placeholder 17"/>
          <p:cNvSpPr>
            <a:spLocks noGrp="1"/>
          </p:cNvSpPr>
          <p:nvPr>
            <p:ph type="sldNum" sz="quarter" idx="4"/>
          </p:nvPr>
        </p:nvSpPr>
        <p:spPr>
          <a:xfrm>
            <a:off x="11529696" y="6407945"/>
            <a:ext cx="487680" cy="365125"/>
          </a:xfrm>
          <a:prstGeom prst="rect">
            <a:avLst/>
          </a:prstGeom>
        </p:spPr>
        <p:txBody>
          <a:bodyPr vert="horz" anchor="b"/>
          <a:lstStyle>
            <a:lvl1pPr algn="r" eaLnBrk="1" latinLnBrk="0" hangingPunct="1">
              <a:defRPr kumimoji="0" sz="1000" b="0">
                <a:solidFill>
                  <a:schemeClr val="tx1"/>
                </a:solidFill>
              </a:defRPr>
            </a:lvl1pPr>
            <a:extLst/>
          </a:lstStyle>
          <a:p>
            <a:pPr rtl="0"/>
            <a:fld id="{F1894868-2750-4D78-85F7-18FB63F7EDAE}" type="slidenum">
              <a:rPr lang="en-US" smtClean="0">
                <a:solidFill>
                  <a:prstClr val="black"/>
                </a:solidFill>
              </a:rPr>
              <a:pPr rtl="0"/>
              <a:t>‹#›</a:t>
            </a:fld>
            <a:endParaRPr lang="en-US">
              <a:solidFill>
                <a:prstClr val="black"/>
              </a:solidFill>
            </a:endParaRPr>
          </a:p>
        </p:txBody>
      </p:sp>
    </p:spTree>
    <p:extLst>
      <p:ext uri="{BB962C8B-B14F-4D97-AF65-F5344CB8AC3E}">
        <p14:creationId xmlns:p14="http://schemas.microsoft.com/office/powerpoint/2010/main" xmlns="" val="42925781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9656" y="332656"/>
            <a:ext cx="7379575" cy="738336"/>
          </a:xfrm>
        </p:spPr>
        <p:txBody>
          <a:bodyPr>
            <a:normAutofit fontScale="90000"/>
          </a:bodyPr>
          <a:lstStyle/>
          <a:p>
            <a:pPr algn="ctr"/>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Stages of an active learning lesson plan</a:t>
            </a:r>
          </a:p>
        </p:txBody>
      </p:sp>
      <p:sp>
        <p:nvSpPr>
          <p:cNvPr id="3" name="عنصر نائب للمحتوى 2"/>
          <p:cNvSpPr>
            <a:spLocks noGrp="1"/>
          </p:cNvSpPr>
          <p:nvPr>
            <p:ph idx="1"/>
          </p:nvPr>
        </p:nvSpPr>
        <p:spPr>
          <a:xfrm>
            <a:off x="1271464" y="1196752"/>
            <a:ext cx="10513168" cy="5015584"/>
          </a:xfrm>
        </p:spPr>
        <p:txBody>
          <a:bodyPr>
            <a:noAutofit/>
          </a:bodyPr>
          <a:lstStyle/>
          <a:p>
            <a:pPr marL="0" indent="0">
              <a:lnSpc>
                <a:spcPct val="100000"/>
              </a:lnSpc>
              <a:spcAft>
                <a:spcPts val="1000"/>
              </a:spcAft>
              <a:buNone/>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The following are the stages of an active learning lesson plan:</a:t>
            </a:r>
            <a:endPar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0" indent="0">
              <a:lnSpc>
                <a:spcPct val="100000"/>
              </a:lnSpc>
              <a:spcAft>
                <a:spcPts val="1000"/>
              </a:spcAft>
              <a:buNone/>
            </a:pPr>
            <a:r>
              <a:rPr lang="en-US" sz="2400" b="1" u="sng" dirty="0">
                <a:solidFill>
                  <a:srgbClr val="00B050"/>
                </a:solidFill>
                <a:latin typeface="Bell MT" panose="02020503060305020303" pitchFamily="18" charset="0"/>
                <a:ea typeface="Calibri"/>
                <a:cs typeface="Arial"/>
              </a:rPr>
              <a:t>1. Stimulation question: (motivation stage) </a:t>
            </a:r>
            <a:r>
              <a:rPr lang="en-US" sz="2400" b="1" dirty="0">
                <a:solidFill>
                  <a:srgbClr val="00B050"/>
                </a:solidFill>
                <a:latin typeface="Bell MT" panose="02020503060305020303" pitchFamily="18" charset="0"/>
                <a:ea typeface="Calibri"/>
                <a:cs typeface="Arial"/>
              </a:rPr>
              <a:t> </a:t>
            </a:r>
          </a:p>
          <a:p>
            <a:pPr marL="0" indent="0" algn="just">
              <a:lnSpc>
                <a:spcPct val="100000"/>
              </a:lnSpc>
              <a:spcAft>
                <a:spcPts val="1000"/>
              </a:spcAft>
              <a:buNone/>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As known, in order to begin the research the first need is to address the problem. The real problem always is challenging and generates a number of assumptions (hypotheses) based on which the research question will be formulated.  </a:t>
            </a:r>
            <a:endPar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0" indent="0" algn="just">
              <a:lnSpc>
                <a:spcPct val="100000"/>
              </a:lnSpc>
              <a:spcAft>
                <a:spcPts val="1000"/>
              </a:spcAft>
              <a:buNone/>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Why we named this stage of the lesson “motivation (stage)”? The motivation is the force that induces the beginning of any activity. During an active lesson, the problem and the need for its resolution act as a motivation that initiates the process of thinking and activate cognitive activity of students</a:t>
            </a:r>
            <a:r>
              <a:rPr lang="en-US" sz="24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 </a:t>
            </a:r>
            <a:r>
              <a:rPr lang="en-US" sz="2400" b="1" dirty="0" smtClean="0">
                <a:solidFill>
                  <a:srgbClr val="00B0F0"/>
                </a:solidFill>
                <a:effectLst>
                  <a:outerShdw blurRad="38100" dist="38100" dir="2700000" algn="tl">
                    <a:srgbClr val="000000">
                      <a:alpha val="43137"/>
                    </a:srgbClr>
                  </a:outerShdw>
                </a:effectLst>
                <a:latin typeface="Bell MT" panose="02020503060305020303" pitchFamily="18" charset="0"/>
                <a:ea typeface="Times New Roman"/>
                <a:cs typeface="Arial"/>
              </a:rPr>
              <a:t>The question should refer to logical thinking and related to the lesson topic.</a:t>
            </a:r>
            <a:endParaRPr lang="en-US" sz="2400" b="1" dirty="0">
              <a:solidFill>
                <a:srgbClr val="00B0F0"/>
              </a:solidFill>
              <a:effectLst>
                <a:outerShdw blurRad="38100" dist="38100" dir="2700000" algn="tl">
                  <a:srgbClr val="000000">
                    <a:alpha val="43137"/>
                  </a:srgbClr>
                </a:outerShdw>
              </a:effectLst>
              <a:latin typeface="Bell MT" panose="02020503060305020303" pitchFamily="18" charset="0"/>
              <a:ea typeface="Calibri"/>
              <a:cs typeface="Arial"/>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9CB5C8E8-A050-44C3-BD44-5F6E5DE8B40C}"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dirty="0" smtClean="0">
                <a:solidFill>
                  <a:srgbClr val="002060"/>
                </a:solidFill>
                <a:effectLst>
                  <a:outerShdw blurRad="38100" dist="38100" dir="2700000" algn="tl">
                    <a:srgbClr val="000000">
                      <a:alpha val="43137"/>
                    </a:srgbClr>
                  </a:outerShdw>
                </a:effectLst>
              </a:rPr>
              <a:t>Active Learning</a:t>
            </a:r>
            <a:endParaRPr lang="ar-KW" sz="1000" b="1" i="1" dirty="0">
              <a:solidFill>
                <a:srgbClr val="002060"/>
              </a:solidFill>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a:lstStyle/>
          <a:p>
            <a:fld id="{E9D749EC-76B4-4995-8DE1-777C754C916B}" type="slidenum">
              <a:rPr lang="ar-KW" b="1" i="1" smtClean="0">
                <a:solidFill>
                  <a:srgbClr val="002060"/>
                </a:solidFill>
              </a:rPr>
              <a:pPr/>
              <a:t>1</a:t>
            </a:fld>
            <a:endParaRPr lang="ar-KW" b="1" i="1" dirty="0">
              <a:solidFill>
                <a:srgbClr val="002060"/>
              </a:solidFill>
            </a:endParaRPr>
          </a:p>
        </p:txBody>
      </p:sp>
    </p:spTree>
    <p:extLst>
      <p:ext uri="{BB962C8B-B14F-4D97-AF65-F5344CB8AC3E}">
        <p14:creationId xmlns:p14="http://schemas.microsoft.com/office/powerpoint/2010/main" xmlns="" val="27681500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7488" y="548685"/>
            <a:ext cx="10081120" cy="5616623"/>
          </a:xfrm>
        </p:spPr>
        <p:txBody>
          <a:bodyPr>
            <a:normAutofit/>
          </a:bodyPr>
          <a:lstStyle/>
          <a:p>
            <a:pPr marL="0" indent="0">
              <a:lnSpc>
                <a:spcPct val="100000"/>
              </a:lnSpc>
              <a:spcAft>
                <a:spcPts val="800"/>
              </a:spcAft>
              <a:buNone/>
            </a:pPr>
            <a:r>
              <a:rPr lang="en-US" sz="2400" b="1" u="sng" dirty="0">
                <a:solidFill>
                  <a:srgbClr val="00B050"/>
                </a:solidFill>
                <a:latin typeface="Bell MT" panose="02020503060305020303" pitchFamily="18" charset="0"/>
                <a:ea typeface="Calibri"/>
                <a:cs typeface="Arial"/>
              </a:rPr>
              <a:t>5</a:t>
            </a:r>
            <a:r>
              <a:rPr lang="en-US" sz="2400" b="1" u="sng" dirty="0" smtClean="0">
                <a:solidFill>
                  <a:srgbClr val="00B050"/>
                </a:solidFill>
                <a:latin typeface="Bell MT" panose="02020503060305020303" pitchFamily="18" charset="0"/>
                <a:ea typeface="Calibri"/>
                <a:cs typeface="Arial"/>
              </a:rPr>
              <a:t>. </a:t>
            </a:r>
            <a:r>
              <a:rPr lang="en-US" sz="2400" b="1" u="sng" dirty="0">
                <a:solidFill>
                  <a:srgbClr val="00B050"/>
                </a:solidFill>
                <a:latin typeface="Bell MT" panose="02020503060305020303" pitchFamily="18" charset="0"/>
                <a:ea typeface="Calibri"/>
                <a:cs typeface="Arial"/>
              </a:rPr>
              <a:t>Creative application:</a:t>
            </a:r>
          </a:p>
          <a:p>
            <a:pPr marL="0" indent="0" algn="just">
              <a:lnSpc>
                <a:spcPct val="100000"/>
              </a:lnSpc>
              <a:spcAft>
                <a:spcPts val="1000"/>
              </a:spcAft>
              <a:buNone/>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	The main criterion of the knowledge assimilation is represented by its creative application. Creative application consolidates the knowledge and opens up its practical sense to a child. Therefore, as far as possible, the teacher can ask students to use their knowledge to solve any problems and find the answer to any other questions. If it is required before the creative application, the students can go through all the experiences of the knowledge assimilation starting with applying the knowledge on a particular model and finishing with its creative application in the new conditions. Anyway, it is desirable to provide students the opportunity for the creative application of their knowledge because, in this case, the knowledge becomes the property of their consciousness forever. This stage is not strictly bound by time to one academic lesson. The implementation can be followed-up in the subsequent lessons</a:t>
            </a:r>
            <a:r>
              <a:rPr lang="en-US" sz="24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t>
            </a:r>
            <a:endParaRPr lang="en-US" sz="24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p:txBody>
      </p:sp>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9CA77A1B-3719-4B80-A9D5-B404EF28E23F}"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10</a:t>
            </a:fld>
            <a:endParaRPr lang="ar-KW" b="1" i="1">
              <a:solidFill>
                <a:srgbClr val="002060"/>
              </a:solidFill>
            </a:endParaRPr>
          </a:p>
        </p:txBody>
      </p:sp>
    </p:spTree>
    <p:extLst>
      <p:ext uri="{BB962C8B-B14F-4D97-AF65-F5344CB8AC3E}">
        <p14:creationId xmlns:p14="http://schemas.microsoft.com/office/powerpoint/2010/main" xmlns="" val="37512814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847528" y="1024136"/>
            <a:ext cx="9721080" cy="2980928"/>
          </a:xfrm>
        </p:spPr>
        <p:txBody>
          <a:bodyPr>
            <a:noAutofit/>
          </a:bodyPr>
          <a:lstStyle/>
          <a:p>
            <a:pPr marL="0" indent="0">
              <a:lnSpc>
                <a:spcPct val="150000"/>
              </a:lnSpc>
              <a:spcBef>
                <a:spcPts val="600"/>
              </a:spcBef>
              <a:buNone/>
            </a:pPr>
            <a:r>
              <a:rPr lang="en-US" sz="3200" b="1" u="sng" dirty="0">
                <a:solidFill>
                  <a:srgbClr val="00B050"/>
                </a:solidFill>
                <a:latin typeface="Bell MT" panose="02020503060305020303" pitchFamily="18" charset="0"/>
                <a:ea typeface="Calibri"/>
                <a:cs typeface="Arial"/>
              </a:rPr>
              <a:t>6</a:t>
            </a:r>
            <a:r>
              <a:rPr lang="en-US" sz="3200" b="1" u="sng" dirty="0" smtClean="0">
                <a:solidFill>
                  <a:srgbClr val="00B050"/>
                </a:solidFill>
                <a:latin typeface="Bell MT" panose="02020503060305020303" pitchFamily="18" charset="0"/>
                <a:ea typeface="Calibri"/>
                <a:cs typeface="Arial"/>
              </a:rPr>
              <a:t>. Closure:</a:t>
            </a:r>
            <a:endParaRPr lang="en-US" sz="3200" b="1" u="sng" dirty="0">
              <a:solidFill>
                <a:srgbClr val="00B050"/>
              </a:solidFill>
              <a:latin typeface="Bell MT" panose="02020503060305020303" pitchFamily="18" charset="0"/>
              <a:ea typeface="Calibri"/>
              <a:cs typeface="Arial"/>
            </a:endParaRPr>
          </a:p>
          <a:p>
            <a:pPr marL="0" indent="0" algn="just">
              <a:lnSpc>
                <a:spcPct val="150000"/>
              </a:lnSpc>
              <a:spcBef>
                <a:spcPts val="600"/>
              </a:spcBef>
              <a:buNone/>
            </a:pP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rPr>
              <a:t>	The </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rPr>
              <a:t>teacher simply has to ask students what they have learned or ask them to </a:t>
            </a:r>
            <a:r>
              <a:rPr lang="en-US" sz="3200" dirty="0" err="1">
                <a:solidFill>
                  <a:srgbClr val="002060"/>
                </a:solidFill>
                <a:effectLst>
                  <a:outerShdw blurRad="38100" dist="38100" dir="2700000" algn="tl">
                    <a:srgbClr val="000000">
                      <a:alpha val="43137"/>
                    </a:srgbClr>
                  </a:outerShdw>
                </a:effectLst>
                <a:latin typeface="Bell MT" panose="02020503060305020303" pitchFamily="18" charset="0"/>
              </a:rPr>
              <a:t>summarise</a:t>
            </a:r>
            <a:r>
              <a:rPr lang="en-US" sz="3200" dirty="0">
                <a:solidFill>
                  <a:srgbClr val="002060"/>
                </a:solidFill>
                <a:effectLst>
                  <a:outerShdw blurRad="38100" dist="38100" dir="2700000" algn="tl">
                    <a:srgbClr val="000000">
                      <a:alpha val="43137"/>
                    </a:srgbClr>
                  </a:outerShdw>
                </a:effectLst>
                <a:latin typeface="Bell MT" panose="02020503060305020303" pitchFamily="18" charset="0"/>
              </a:rPr>
              <a:t> the main points of the topic</a:t>
            </a: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rPr>
              <a:t>.</a:t>
            </a:r>
          </a:p>
          <a:p>
            <a:pPr marL="0" indent="0" algn="just">
              <a:lnSpc>
                <a:spcPct val="150000"/>
              </a:lnSpc>
              <a:spcBef>
                <a:spcPts val="600"/>
              </a:spcBef>
              <a:buNone/>
            </a:pPr>
            <a:r>
              <a:rPr lang="en-US" sz="3200" dirty="0" smtClean="0">
                <a:solidFill>
                  <a:srgbClr val="FF0000"/>
                </a:solidFill>
                <a:effectLst>
                  <a:outerShdw blurRad="38100" dist="38100" dir="2700000" algn="tl">
                    <a:srgbClr val="000000">
                      <a:alpha val="43137"/>
                    </a:srgbClr>
                  </a:outerShdw>
                </a:effectLst>
                <a:latin typeface="Bell MT" panose="02020503060305020303" pitchFamily="18" charset="0"/>
              </a:rPr>
              <a:t>* </a:t>
            </a:r>
            <a:r>
              <a:rPr lang="en-US" sz="3200" b="1" dirty="0" smtClean="0"/>
              <a:t>New knowledge (conclusion).</a:t>
            </a:r>
            <a:endParaRPr lang="en-US" sz="3200" b="1" dirty="0" smtClean="0">
              <a:ea typeface="Times New Roman" panose="02020603050405020304" pitchFamily="18" charset="0"/>
              <a:cs typeface="Times New Roman" panose="02020603050405020304" pitchFamily="18" charset="0"/>
            </a:endParaRPr>
          </a:p>
          <a:p>
            <a:pPr marL="0" indent="0" algn="just">
              <a:lnSpc>
                <a:spcPct val="150000"/>
              </a:lnSpc>
              <a:spcBef>
                <a:spcPts val="600"/>
              </a:spcBef>
              <a:buNone/>
            </a:pPr>
            <a:endParaRPr lang="en-US" sz="3200" dirty="0">
              <a:solidFill>
                <a:srgbClr val="FF0000"/>
              </a:solidFill>
              <a:effectLst>
                <a:outerShdw blurRad="38100" dist="38100" dir="2700000" algn="tl">
                  <a:srgbClr val="000000">
                    <a:alpha val="43137"/>
                  </a:srgbClr>
                </a:outerShdw>
              </a:effectLst>
              <a:latin typeface="Bell MT" panose="02020503060305020303" pitchFamily="18" charset="0"/>
            </a:endParaRPr>
          </a:p>
        </p:txBody>
      </p:sp>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04A44F04-F5AD-4F98-8C30-967B2B0672D7}"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11</a:t>
            </a:fld>
            <a:endParaRPr lang="ar-KW" b="1" i="1">
              <a:solidFill>
                <a:srgbClr val="002060"/>
              </a:solidFill>
            </a:endParaRPr>
          </a:p>
        </p:txBody>
      </p:sp>
    </p:spTree>
    <p:extLst>
      <p:ext uri="{BB962C8B-B14F-4D97-AF65-F5344CB8AC3E}">
        <p14:creationId xmlns:p14="http://schemas.microsoft.com/office/powerpoint/2010/main" xmlns="" val="12394465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nvPr>
        </p:nvGraphicFramePr>
        <p:xfrm>
          <a:off x="198785" y="1206535"/>
          <a:ext cx="11668540" cy="5575267"/>
        </p:xfrm>
        <a:graphic>
          <a:graphicData uri="http://schemas.openxmlformats.org/drawingml/2006/table">
            <a:tbl>
              <a:tblPr>
                <a:tableStyleId>{69CF1AB2-1976-4502-BF36-3FF5EA218861}</a:tableStyleId>
              </a:tblPr>
              <a:tblGrid>
                <a:gridCol w="6983609">
                  <a:extLst>
                    <a:ext uri="{9D8B030D-6E8A-4147-A177-3AD203B41FA5}">
                      <a16:colId xmlns="" xmlns:a16="http://schemas.microsoft.com/office/drawing/2014/main" val="20000"/>
                    </a:ext>
                  </a:extLst>
                </a:gridCol>
                <a:gridCol w="4684931">
                  <a:extLst>
                    <a:ext uri="{9D8B030D-6E8A-4147-A177-3AD203B41FA5}">
                      <a16:colId xmlns="" xmlns:a16="http://schemas.microsoft.com/office/drawing/2014/main" val="20001"/>
                    </a:ext>
                  </a:extLst>
                </a:gridCol>
              </a:tblGrid>
              <a:tr h="396373">
                <a:tc>
                  <a:txBody>
                    <a:bodyPr/>
                    <a:lstStyle/>
                    <a:p>
                      <a:pPr marL="0" marR="0" algn="ctr">
                        <a:lnSpc>
                          <a:spcPct val="115000"/>
                        </a:lnSpc>
                        <a:spcBef>
                          <a:spcPts val="0"/>
                        </a:spcBef>
                        <a:spcAft>
                          <a:spcPts val="600"/>
                        </a:spcAft>
                      </a:pPr>
                      <a:r>
                        <a:rPr lang="en-US" sz="1800" b="1" dirty="0">
                          <a:solidFill>
                            <a:schemeClr val="bg1"/>
                          </a:solidFill>
                          <a:effectLst/>
                        </a:rPr>
                        <a:t>STAGE</a:t>
                      </a:r>
                      <a:endParaRPr lang="en-US" sz="1800" b="1" dirty="0">
                        <a:solidFill>
                          <a:schemeClr val="bg1"/>
                        </a:solidFill>
                        <a:effectLst/>
                        <a:latin typeface="+mn-lt"/>
                        <a:ea typeface="Times New Roman" panose="02020603050405020304" pitchFamily="18" charset="0"/>
                        <a:cs typeface="Times New Roman" panose="02020603050405020304" pitchFamily="18" charset="0"/>
                      </a:endParaRPr>
                    </a:p>
                  </a:txBody>
                  <a:tcPr marL="64496" marR="64496" marT="0" marB="0">
                    <a:solidFill>
                      <a:schemeClr val="accent1"/>
                    </a:solidFill>
                  </a:tcPr>
                </a:tc>
                <a:tc>
                  <a:txBody>
                    <a:bodyPr/>
                    <a:lstStyle/>
                    <a:p>
                      <a:pPr marL="0" marR="0" algn="ctr">
                        <a:lnSpc>
                          <a:spcPct val="115000"/>
                        </a:lnSpc>
                        <a:spcBef>
                          <a:spcPts val="0"/>
                        </a:spcBef>
                        <a:spcAft>
                          <a:spcPts val="600"/>
                        </a:spcAft>
                      </a:pPr>
                      <a:r>
                        <a:rPr lang="en-US" sz="1800" b="1" dirty="0">
                          <a:solidFill>
                            <a:schemeClr val="bg1"/>
                          </a:solidFill>
                          <a:effectLst/>
                        </a:rPr>
                        <a:t>RESULT</a:t>
                      </a:r>
                      <a:endParaRPr lang="en-US" sz="1800" b="1" dirty="0">
                        <a:solidFill>
                          <a:schemeClr val="bg1"/>
                        </a:solidFill>
                        <a:effectLst/>
                        <a:latin typeface="+mn-lt"/>
                        <a:ea typeface="Times New Roman" panose="02020603050405020304" pitchFamily="18" charset="0"/>
                        <a:cs typeface="Times New Roman" panose="02020603050405020304" pitchFamily="18" charset="0"/>
                      </a:endParaRPr>
                    </a:p>
                  </a:txBody>
                  <a:tcPr marL="64496" marR="64496" marT="0" marB="0">
                    <a:solidFill>
                      <a:schemeClr val="accent1"/>
                    </a:solidFill>
                  </a:tcPr>
                </a:tc>
                <a:extLst>
                  <a:ext uri="{0D108BD9-81ED-4DB2-BD59-A6C34878D82A}">
                    <a16:rowId xmlns="" xmlns:a16="http://schemas.microsoft.com/office/drawing/2014/main" val="10000"/>
                  </a:ext>
                </a:extLst>
              </a:tr>
              <a:tr h="900817">
                <a:tc>
                  <a:txBody>
                    <a:bodyPr/>
                    <a:lstStyle/>
                    <a:p>
                      <a:pPr marL="0" marR="0">
                        <a:lnSpc>
                          <a:spcPct val="115000"/>
                        </a:lnSpc>
                        <a:spcBef>
                          <a:spcPts val="0"/>
                        </a:spcBef>
                        <a:spcAft>
                          <a:spcPts val="600"/>
                        </a:spcAft>
                      </a:pPr>
                      <a:r>
                        <a:rPr lang="en-US" sz="1300" b="1" dirty="0">
                          <a:solidFill>
                            <a:srgbClr val="FF0000"/>
                          </a:solidFill>
                          <a:effectLst/>
                        </a:rPr>
                        <a:t>1. Motivation</a:t>
                      </a:r>
                      <a:r>
                        <a:rPr lang="en-US" sz="1300" b="1" dirty="0">
                          <a:effectLst/>
                        </a:rPr>
                        <a:t>. Present a problem-issue; generate the several suggestions (hypotheses); formulation of a research question and specific suggestion (hypotheses)</a:t>
                      </a:r>
                      <a:endParaRPr lang="en-US" sz="1300" b="1" dirty="0">
                        <a:effectLst/>
                        <a:latin typeface="+mn-lt"/>
                        <a:ea typeface="Times New Roman" panose="02020603050405020304" pitchFamily="18" charset="0"/>
                        <a:cs typeface="Times New Roman" panose="02020603050405020304" pitchFamily="18" charset="0"/>
                      </a:endParaRPr>
                    </a:p>
                  </a:txBody>
                  <a:tcPr marL="64496" marR="64496" marT="0" marB="0"/>
                </a:tc>
                <a:tc>
                  <a:txBody>
                    <a:bodyPr/>
                    <a:lstStyle/>
                    <a:p>
                      <a:pPr marL="0" marR="0">
                        <a:lnSpc>
                          <a:spcPct val="115000"/>
                        </a:lnSpc>
                        <a:spcBef>
                          <a:spcPts val="0"/>
                        </a:spcBef>
                        <a:spcAft>
                          <a:spcPts val="600"/>
                        </a:spcAft>
                      </a:pPr>
                      <a:r>
                        <a:rPr lang="en-US" sz="1400" b="1" dirty="0">
                          <a:effectLst/>
                        </a:rPr>
                        <a:t>A research question and several specific suggestions.</a:t>
                      </a:r>
                      <a:endParaRPr lang="en-US" sz="1400" b="1" dirty="0">
                        <a:effectLst/>
                        <a:latin typeface="+mn-lt"/>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 xmlns:a16="http://schemas.microsoft.com/office/drawing/2014/main" val="10001"/>
                  </a:ext>
                </a:extLst>
              </a:tr>
              <a:tr h="675486">
                <a:tc>
                  <a:txBody>
                    <a:bodyPr/>
                    <a:lstStyle/>
                    <a:p>
                      <a:pPr marL="0" marR="0">
                        <a:lnSpc>
                          <a:spcPct val="115000"/>
                        </a:lnSpc>
                        <a:spcBef>
                          <a:spcPts val="0"/>
                        </a:spcBef>
                        <a:spcAft>
                          <a:spcPts val="600"/>
                        </a:spcAft>
                      </a:pPr>
                      <a:r>
                        <a:rPr lang="en-US" sz="1300" b="1" dirty="0">
                          <a:solidFill>
                            <a:srgbClr val="FF0000"/>
                          </a:solidFill>
                          <a:effectLst/>
                        </a:rPr>
                        <a:t>2. Carrying out research (inquiry). </a:t>
                      </a:r>
                      <a:r>
                        <a:rPr lang="en-US" sz="1300" b="1" dirty="0">
                          <a:effectLst/>
                        </a:rPr>
                        <a:t>Find facts to check assumptions and answer the research question</a:t>
                      </a:r>
                      <a:endParaRPr lang="en-US" sz="1300" b="1" dirty="0">
                        <a:effectLst/>
                        <a:latin typeface="+mn-lt"/>
                        <a:ea typeface="Times New Roman" panose="02020603050405020304" pitchFamily="18" charset="0"/>
                        <a:cs typeface="Times New Roman" panose="02020603050405020304" pitchFamily="18" charset="0"/>
                      </a:endParaRPr>
                    </a:p>
                  </a:txBody>
                  <a:tcPr marL="64496" marR="64496" marT="0" marB="0"/>
                </a:tc>
                <a:tc>
                  <a:txBody>
                    <a:bodyPr/>
                    <a:lstStyle/>
                    <a:p>
                      <a:pPr marL="0" marR="0">
                        <a:lnSpc>
                          <a:spcPct val="115000"/>
                        </a:lnSpc>
                        <a:spcBef>
                          <a:spcPts val="0"/>
                        </a:spcBef>
                        <a:spcAft>
                          <a:spcPts val="600"/>
                        </a:spcAft>
                      </a:pPr>
                      <a:r>
                        <a:rPr lang="en-US" sz="1400" b="1" dirty="0">
                          <a:effectLst/>
                        </a:rPr>
                        <a:t>Research work, new facts and findings.</a:t>
                      </a:r>
                      <a:endParaRPr lang="en-US" sz="1400" b="1" dirty="0">
                        <a:effectLst/>
                        <a:latin typeface="+mn-lt"/>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 xmlns:a16="http://schemas.microsoft.com/office/drawing/2014/main" val="10002"/>
                  </a:ext>
                </a:extLst>
              </a:tr>
              <a:tr h="675486">
                <a:tc>
                  <a:txBody>
                    <a:bodyPr/>
                    <a:lstStyle/>
                    <a:p>
                      <a:pPr marL="0" marR="0">
                        <a:lnSpc>
                          <a:spcPct val="115000"/>
                        </a:lnSpc>
                        <a:spcBef>
                          <a:spcPts val="0"/>
                        </a:spcBef>
                        <a:spcAft>
                          <a:spcPts val="600"/>
                        </a:spcAft>
                      </a:pPr>
                      <a:r>
                        <a:rPr lang="en-US" sz="1300" b="1" dirty="0">
                          <a:solidFill>
                            <a:srgbClr val="FF0000"/>
                          </a:solidFill>
                          <a:effectLst/>
                        </a:rPr>
                        <a:t>3. Sharing information. </a:t>
                      </a:r>
                      <a:r>
                        <a:rPr lang="en-US" sz="1300" b="1" dirty="0">
                          <a:effectLst/>
                        </a:rPr>
                        <a:t>Present the new information and results of the independent research</a:t>
                      </a:r>
                      <a:endParaRPr lang="en-US" sz="1300" b="1" dirty="0">
                        <a:effectLst/>
                        <a:latin typeface="+mn-lt"/>
                        <a:ea typeface="Times New Roman" panose="02020603050405020304" pitchFamily="18" charset="0"/>
                        <a:cs typeface="Times New Roman" panose="02020603050405020304" pitchFamily="18" charset="0"/>
                      </a:endParaRPr>
                    </a:p>
                  </a:txBody>
                  <a:tcPr marL="64496" marR="64496" marT="0" marB="0"/>
                </a:tc>
                <a:tc>
                  <a:txBody>
                    <a:bodyPr/>
                    <a:lstStyle/>
                    <a:p>
                      <a:pPr marL="0" marR="0">
                        <a:lnSpc>
                          <a:spcPct val="115000"/>
                        </a:lnSpc>
                        <a:spcBef>
                          <a:spcPts val="0"/>
                        </a:spcBef>
                        <a:spcAft>
                          <a:spcPts val="600"/>
                        </a:spcAft>
                      </a:pPr>
                      <a:r>
                        <a:rPr lang="en-US" sz="1400" b="1" dirty="0">
                          <a:effectLst/>
                        </a:rPr>
                        <a:t>New information for discussion.</a:t>
                      </a:r>
                      <a:endParaRPr lang="en-US" sz="1400" b="1" dirty="0">
                        <a:effectLst/>
                        <a:latin typeface="+mn-lt"/>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 xmlns:a16="http://schemas.microsoft.com/office/drawing/2014/main" val="10003"/>
                  </a:ext>
                </a:extLst>
              </a:tr>
              <a:tr h="900647">
                <a:tc>
                  <a:txBody>
                    <a:bodyPr/>
                    <a:lstStyle/>
                    <a:p>
                      <a:pPr marL="0" marR="0">
                        <a:lnSpc>
                          <a:spcPct val="115000"/>
                        </a:lnSpc>
                        <a:spcBef>
                          <a:spcPts val="0"/>
                        </a:spcBef>
                        <a:spcAft>
                          <a:spcPts val="600"/>
                        </a:spcAft>
                      </a:pPr>
                      <a:r>
                        <a:rPr lang="en-US" sz="1300" b="1" dirty="0">
                          <a:solidFill>
                            <a:srgbClr val="FF0000"/>
                          </a:solidFill>
                          <a:effectLst/>
                        </a:rPr>
                        <a:t>4. Discussion and organizing of information. </a:t>
                      </a:r>
                      <a:r>
                        <a:rPr lang="en-US" sz="1300" b="1" dirty="0">
                          <a:effectLst/>
                        </a:rPr>
                        <a:t>Discussion of information, finding connections between facts, systematize new knowledge.</a:t>
                      </a:r>
                      <a:endParaRPr lang="en-US" sz="1300" b="1" dirty="0">
                        <a:effectLst/>
                        <a:latin typeface="+mn-lt"/>
                        <a:ea typeface="Times New Roman" panose="02020603050405020304" pitchFamily="18" charset="0"/>
                        <a:cs typeface="Times New Roman" panose="02020603050405020304" pitchFamily="18" charset="0"/>
                      </a:endParaRPr>
                    </a:p>
                  </a:txBody>
                  <a:tcPr marL="64496" marR="64496" marT="0" marB="0"/>
                </a:tc>
                <a:tc>
                  <a:txBody>
                    <a:bodyPr/>
                    <a:lstStyle/>
                    <a:p>
                      <a:pPr marL="0" marR="0">
                        <a:lnSpc>
                          <a:spcPct val="115000"/>
                        </a:lnSpc>
                        <a:spcBef>
                          <a:spcPts val="0"/>
                        </a:spcBef>
                        <a:spcAft>
                          <a:spcPts val="600"/>
                        </a:spcAft>
                      </a:pPr>
                      <a:r>
                        <a:rPr lang="en-US" sz="1400" b="1" dirty="0">
                          <a:effectLst/>
                        </a:rPr>
                        <a:t>Systemized information.</a:t>
                      </a:r>
                      <a:endParaRPr lang="en-US" sz="1400" b="1" dirty="0">
                        <a:effectLst/>
                        <a:latin typeface="+mn-lt"/>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 xmlns:a16="http://schemas.microsoft.com/office/drawing/2014/main" val="10004"/>
                  </a:ext>
                </a:extLst>
              </a:tr>
              <a:tr h="675486">
                <a:tc>
                  <a:txBody>
                    <a:bodyPr/>
                    <a:lstStyle/>
                    <a:p>
                      <a:pPr marL="0" marR="0">
                        <a:lnSpc>
                          <a:spcPct val="115000"/>
                        </a:lnSpc>
                        <a:spcBef>
                          <a:spcPts val="0"/>
                        </a:spcBef>
                        <a:spcAft>
                          <a:spcPts val="600"/>
                        </a:spcAft>
                      </a:pPr>
                      <a:r>
                        <a:rPr lang="en-US" sz="1300" b="1" dirty="0">
                          <a:solidFill>
                            <a:srgbClr val="FF0000"/>
                          </a:solidFill>
                          <a:effectLst/>
                        </a:rPr>
                        <a:t>5. Generalization and conclusion. </a:t>
                      </a:r>
                      <a:r>
                        <a:rPr lang="en-US" sz="1300" b="1" dirty="0">
                          <a:effectLst/>
                        </a:rPr>
                        <a:t>Summary of results, comparison of result with the initial suggestions, answer to the research question</a:t>
                      </a:r>
                      <a:endParaRPr lang="en-US" sz="1300" b="1" dirty="0">
                        <a:effectLst/>
                        <a:latin typeface="+mn-lt"/>
                        <a:ea typeface="Times New Roman" panose="02020603050405020304" pitchFamily="18" charset="0"/>
                        <a:cs typeface="Times New Roman" panose="02020603050405020304" pitchFamily="18" charset="0"/>
                      </a:endParaRPr>
                    </a:p>
                  </a:txBody>
                  <a:tcPr marL="64496" marR="64496" marT="0" marB="0"/>
                </a:tc>
                <a:tc>
                  <a:txBody>
                    <a:bodyPr/>
                    <a:lstStyle/>
                    <a:p>
                      <a:pPr marL="0" marR="0">
                        <a:lnSpc>
                          <a:spcPct val="115000"/>
                        </a:lnSpc>
                        <a:spcBef>
                          <a:spcPts val="0"/>
                        </a:spcBef>
                        <a:spcAft>
                          <a:spcPts val="600"/>
                        </a:spcAft>
                      </a:pPr>
                      <a:r>
                        <a:rPr lang="en-US" sz="1400" b="1" dirty="0">
                          <a:effectLst/>
                        </a:rPr>
                        <a:t>New knowledge (conclusion).</a:t>
                      </a:r>
                      <a:endParaRPr lang="en-US" sz="1400" b="1" dirty="0">
                        <a:effectLst/>
                        <a:latin typeface="+mn-lt"/>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 xmlns:a16="http://schemas.microsoft.com/office/drawing/2014/main" val="10005"/>
                  </a:ext>
                </a:extLst>
              </a:tr>
              <a:tr h="675486">
                <a:tc>
                  <a:txBody>
                    <a:bodyPr/>
                    <a:lstStyle/>
                    <a:p>
                      <a:pPr marL="0" marR="0">
                        <a:lnSpc>
                          <a:spcPct val="115000"/>
                        </a:lnSpc>
                        <a:spcBef>
                          <a:spcPts val="0"/>
                        </a:spcBef>
                        <a:spcAft>
                          <a:spcPts val="600"/>
                        </a:spcAft>
                      </a:pPr>
                      <a:r>
                        <a:rPr lang="en-US" sz="1300" b="1" dirty="0">
                          <a:solidFill>
                            <a:srgbClr val="FF0000"/>
                          </a:solidFill>
                          <a:effectLst/>
                        </a:rPr>
                        <a:t>6. Creative application. </a:t>
                      </a:r>
                      <a:r>
                        <a:rPr lang="en-US" sz="1300" b="1" dirty="0">
                          <a:effectLst/>
                        </a:rPr>
                        <a:t>Using the knowledge in a new context or using the theory in practice</a:t>
                      </a:r>
                      <a:endParaRPr lang="en-US" sz="1300" b="1" dirty="0">
                        <a:effectLst/>
                        <a:latin typeface="+mn-lt"/>
                        <a:ea typeface="Times New Roman" panose="02020603050405020304" pitchFamily="18" charset="0"/>
                        <a:cs typeface="Times New Roman" panose="02020603050405020304" pitchFamily="18" charset="0"/>
                      </a:endParaRPr>
                    </a:p>
                  </a:txBody>
                  <a:tcPr marL="64496" marR="64496" marT="0" marB="0"/>
                </a:tc>
                <a:tc>
                  <a:txBody>
                    <a:bodyPr/>
                    <a:lstStyle/>
                    <a:p>
                      <a:pPr marL="0" marR="0">
                        <a:lnSpc>
                          <a:spcPct val="115000"/>
                        </a:lnSpc>
                        <a:spcBef>
                          <a:spcPts val="0"/>
                        </a:spcBef>
                        <a:spcAft>
                          <a:spcPts val="600"/>
                        </a:spcAft>
                      </a:pPr>
                      <a:r>
                        <a:rPr lang="en-US" sz="1400" b="1" dirty="0">
                          <a:effectLst/>
                        </a:rPr>
                        <a:t>Experiencing and understanding the use of the new knowledge and skills.</a:t>
                      </a:r>
                      <a:endParaRPr lang="en-US" sz="1400" b="1" dirty="0">
                        <a:effectLst/>
                        <a:latin typeface="+mn-lt"/>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 xmlns:a16="http://schemas.microsoft.com/office/drawing/2014/main" val="10006"/>
                  </a:ext>
                </a:extLst>
              </a:tr>
              <a:tr h="675486">
                <a:tc>
                  <a:txBody>
                    <a:bodyPr/>
                    <a:lstStyle/>
                    <a:p>
                      <a:pPr marL="0" marR="0">
                        <a:lnSpc>
                          <a:spcPct val="115000"/>
                        </a:lnSpc>
                        <a:spcBef>
                          <a:spcPts val="0"/>
                        </a:spcBef>
                        <a:spcAft>
                          <a:spcPts val="600"/>
                        </a:spcAft>
                      </a:pPr>
                      <a:r>
                        <a:rPr lang="en-US" sz="1300" b="1" dirty="0">
                          <a:solidFill>
                            <a:srgbClr val="FF0000"/>
                          </a:solidFill>
                          <a:effectLst/>
                        </a:rPr>
                        <a:t>7.  Formative assessment, </a:t>
                      </a:r>
                      <a:r>
                        <a:rPr lang="en-US" sz="1300" b="1" dirty="0">
                          <a:effectLst/>
                        </a:rPr>
                        <a:t>including feedback, self-assessment or reflection. Classroom assessment can be conducted at any stage.</a:t>
                      </a:r>
                      <a:endParaRPr lang="en-US" sz="1300" b="1" dirty="0">
                        <a:effectLst/>
                        <a:latin typeface="+mn-lt"/>
                        <a:ea typeface="Times New Roman" panose="02020603050405020304" pitchFamily="18" charset="0"/>
                        <a:cs typeface="Times New Roman" panose="02020603050405020304" pitchFamily="18" charset="0"/>
                      </a:endParaRPr>
                    </a:p>
                  </a:txBody>
                  <a:tcPr marL="64496" marR="64496" marT="0" marB="0"/>
                </a:tc>
                <a:tc>
                  <a:txBody>
                    <a:bodyPr/>
                    <a:lstStyle/>
                    <a:p>
                      <a:pPr marL="0" marR="0">
                        <a:lnSpc>
                          <a:spcPct val="115000"/>
                        </a:lnSpc>
                        <a:spcBef>
                          <a:spcPts val="0"/>
                        </a:spcBef>
                        <a:spcAft>
                          <a:spcPts val="600"/>
                        </a:spcAft>
                      </a:pPr>
                      <a:r>
                        <a:rPr lang="en-US" sz="1400" b="1" dirty="0">
                          <a:effectLst/>
                        </a:rPr>
                        <a:t>Understanding of the learning progress, acquiring self-assessment skills</a:t>
                      </a:r>
                      <a:r>
                        <a:rPr lang="en-US" sz="1400" b="1" baseline="0" dirty="0">
                          <a:effectLst/>
                        </a:rPr>
                        <a:t> and</a:t>
                      </a:r>
                      <a:r>
                        <a:rPr lang="en-US" sz="1400" b="1" dirty="0">
                          <a:effectLst/>
                        </a:rPr>
                        <a:t> learning to learn</a:t>
                      </a:r>
                      <a:r>
                        <a:rPr lang="en-US" sz="1400" b="1" baseline="0" dirty="0">
                          <a:effectLst/>
                        </a:rPr>
                        <a:t> skills.</a:t>
                      </a:r>
                      <a:endParaRPr lang="en-US" sz="1400" b="1" dirty="0">
                        <a:effectLst/>
                        <a:latin typeface="+mn-lt"/>
                        <a:ea typeface="Times New Roman" panose="02020603050405020304" pitchFamily="18" charset="0"/>
                        <a:cs typeface="Times New Roman" panose="02020603050405020304" pitchFamily="18" charset="0"/>
                      </a:endParaRPr>
                    </a:p>
                  </a:txBody>
                  <a:tcPr marL="64496" marR="64496" marT="0" marB="0"/>
                </a:tc>
                <a:extLst>
                  <a:ext uri="{0D108BD9-81ED-4DB2-BD59-A6C34878D82A}">
                    <a16:rowId xmlns="" xmlns:a16="http://schemas.microsoft.com/office/drawing/2014/main" val="10007"/>
                  </a:ext>
                </a:extLst>
              </a:tr>
            </a:tbl>
          </a:graphicData>
        </a:graphic>
      </p:graphicFrame>
      <p:sp>
        <p:nvSpPr>
          <p:cNvPr id="7" name="Rectangle 2"/>
          <p:cNvSpPr>
            <a:spLocks noChangeArrowheads="1"/>
          </p:cNvSpPr>
          <p:nvPr/>
        </p:nvSpPr>
        <p:spPr bwMode="auto">
          <a:xfrm>
            <a:off x="812800" y="152400"/>
            <a:ext cx="10749171" cy="105413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hangingPunct="0"/>
            <a:r>
              <a:rPr lang="en-US" altLang="en-US" sz="3200" dirty="0">
                <a:ea typeface="Times New Roman" panose="02020603050405020304" pitchFamily="18" charset="0"/>
                <a:cs typeface="Arial" panose="020B0604020202020204" pitchFamily="34" charset="0"/>
              </a:rPr>
              <a:t>STAGES OF THE ACTIVE LESSON AND THEIR RESULTS (General)</a:t>
            </a:r>
            <a:endParaRPr lang="en-US" altLang="en-US" sz="3200" b="0" dirty="0"/>
          </a:p>
        </p:txBody>
      </p:sp>
    </p:spTree>
    <p:extLst>
      <p:ext uri="{BB962C8B-B14F-4D97-AF65-F5344CB8AC3E}">
        <p14:creationId xmlns="" xmlns:p14="http://schemas.microsoft.com/office/powerpoint/2010/main" val="3291262577"/>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DCBEA705-DB5D-4E3F-B68E-211A4D12EFD7}"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عنوان فرعي 2"/>
          <p:cNvSpPr>
            <a:spLocks noGrp="1"/>
          </p:cNvSpPr>
          <p:nvPr>
            <p:ph type="subTitle" idx="4294967295"/>
          </p:nvPr>
        </p:nvSpPr>
        <p:spPr>
          <a:xfrm>
            <a:off x="1559496" y="1628804"/>
            <a:ext cx="9865096" cy="3673127"/>
          </a:xfrm>
        </p:spPr>
        <p:txBody>
          <a:bodyPr>
            <a:noAutofit/>
          </a:bodyPr>
          <a:lstStyle/>
          <a:p>
            <a:pPr marL="0" indent="0">
              <a:buNone/>
            </a:pPr>
            <a:r>
              <a:rPr lang="en-US" sz="3600" b="1" u="sng" dirty="0">
                <a:solidFill>
                  <a:srgbClr val="FF0000"/>
                </a:solidFill>
                <a:effectLst>
                  <a:outerShdw blurRad="38100" dist="38100" dir="2700000" algn="tl">
                    <a:srgbClr val="000000">
                      <a:alpha val="43137"/>
                    </a:srgbClr>
                  </a:outerShdw>
                </a:effectLst>
                <a:latin typeface="Bell MT" panose="02020503060305020303" pitchFamily="18" charset="0"/>
              </a:rPr>
              <a:t>Remark:</a:t>
            </a:r>
          </a:p>
          <a:p>
            <a:pPr marL="0" indent="0" algn="just">
              <a:buNone/>
            </a:pPr>
            <a:r>
              <a:rPr lang="en-US" sz="3600" b="1" dirty="0">
                <a:solidFill>
                  <a:srgbClr val="002060"/>
                </a:solidFill>
                <a:effectLst>
                  <a:outerShdw blurRad="38100" dist="38100" dir="2700000" algn="tl">
                    <a:srgbClr val="000000">
                      <a:alpha val="43137"/>
                    </a:srgbClr>
                  </a:outerShdw>
                </a:effectLst>
                <a:latin typeface="Bell MT" panose="02020503060305020303" pitchFamily="18" charset="0"/>
              </a:rPr>
              <a:t>All the stages of an active learning lesson should be preceded by choosing the right specific competence. The starting point of any lesson is the selection of the related specific competence to your lesson.</a:t>
            </a:r>
            <a:endParaRPr lang="ar-KW" sz="36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13</a:t>
            </a:fld>
            <a:endParaRPr lang="ar-KW" b="1" i="1">
              <a:solidFill>
                <a:srgbClr val="002060"/>
              </a:solidFill>
            </a:endParaRPr>
          </a:p>
        </p:txBody>
      </p:sp>
    </p:spTree>
    <p:extLst>
      <p:ext uri="{BB962C8B-B14F-4D97-AF65-F5344CB8AC3E}">
        <p14:creationId xmlns:p14="http://schemas.microsoft.com/office/powerpoint/2010/main" xmlns="" val="17993476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4160" y="476672"/>
            <a:ext cx="6172200" cy="819150"/>
          </a:xfrm>
        </p:spPr>
        <p:txBody>
          <a:bodyPr>
            <a:normAutofit fontScale="90000"/>
          </a:bodyPr>
          <a:lstStyle/>
          <a:p>
            <a:pPr>
              <a:defRPr/>
            </a:pPr>
            <a:r>
              <a:rPr lang="en-US" b="1" dirty="0">
                <a:solidFill>
                  <a:srgbClr val="FF0000"/>
                </a:solidFill>
                <a:effectLst>
                  <a:outerShdw blurRad="38100" dist="38100" dir="2700000" algn="tl">
                    <a:srgbClr val="000000">
                      <a:alpha val="43137"/>
                    </a:srgbClr>
                  </a:outerShdw>
                </a:effectLst>
                <a:latin typeface="AucoinLight" panose="020D0602050304030204" pitchFamily="34" charset="0"/>
              </a:rPr>
              <a:t>List of active/interactive methods</a:t>
            </a:r>
          </a:p>
        </p:txBody>
      </p:sp>
      <p:sp>
        <p:nvSpPr>
          <p:cNvPr id="3" name="Content Placeholder 2"/>
          <p:cNvSpPr>
            <a:spLocks noGrp="1"/>
          </p:cNvSpPr>
          <p:nvPr>
            <p:ph sz="half" idx="1"/>
          </p:nvPr>
        </p:nvSpPr>
        <p:spPr>
          <a:xfrm>
            <a:off x="1487488" y="1340768"/>
            <a:ext cx="4397102" cy="4433888"/>
          </a:xfrm>
        </p:spPr>
        <p:txBody>
          <a:bodyPr>
            <a:noAutofit/>
          </a:bodyPr>
          <a:lstStyle/>
          <a:p>
            <a:pPr marL="274320" indent="-274320">
              <a:lnSpc>
                <a:spcPct val="100000"/>
              </a:lnSpc>
              <a:spcBef>
                <a:spcPts val="0"/>
              </a:spcBef>
              <a:buClr>
                <a:schemeClr val="accent3"/>
              </a:buClr>
              <a:buNone/>
              <a:defRPr/>
            </a:pPr>
            <a:endPar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*Auction</a:t>
            </a: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a:t>
            </a:r>
            <a:r>
              <a:rPr lang="ro-RO"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Brainstorming</a:t>
            </a:r>
            <a:endPar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a:t>
            </a:r>
            <a:r>
              <a:rPr lang="ro-RO"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Buzz Groups</a:t>
            </a:r>
            <a:endPar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a:t>
            </a:r>
            <a:r>
              <a:rPr lang="ro-RO"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Case Studies</a:t>
            </a:r>
            <a:endPar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a:t>
            </a:r>
            <a:r>
              <a:rPr lang="ro-RO"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Demonstrations</a:t>
            </a:r>
            <a:endPar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*Essay</a:t>
            </a: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a:t>
            </a:r>
            <a:r>
              <a:rPr lang="ro-RO"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Field Visits or Tours</a:t>
            </a:r>
            <a:endPar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*Venn Diagram</a:t>
            </a:r>
          </a:p>
          <a:p>
            <a:pPr marL="274320" indent="-274320">
              <a:lnSpc>
                <a:spcPct val="100000"/>
              </a:lnSpc>
              <a:spcBef>
                <a:spcPts val="0"/>
              </a:spcBef>
              <a:buClr>
                <a:schemeClr val="accent3"/>
              </a:buClr>
              <a:buNone/>
              <a:defRPr/>
            </a:pPr>
            <a:endPar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Font typeface="Wingdings 2"/>
              <a:buChar char=""/>
              <a:defRPr/>
            </a:pPr>
            <a:endParaRPr lang="en-US" sz="2400"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p:txBody>
      </p:sp>
      <p:sp>
        <p:nvSpPr>
          <p:cNvPr id="4" name="Content Placeholder 3"/>
          <p:cNvSpPr>
            <a:spLocks noGrp="1"/>
          </p:cNvSpPr>
          <p:nvPr>
            <p:ph sz="half" idx="2"/>
          </p:nvPr>
        </p:nvSpPr>
        <p:spPr>
          <a:xfrm>
            <a:off x="5975747" y="1340768"/>
            <a:ext cx="4793853" cy="4577904"/>
          </a:xfrm>
        </p:spPr>
        <p:txBody>
          <a:bodyPr>
            <a:noAutofit/>
          </a:bodyPr>
          <a:lstStyle/>
          <a:p>
            <a:pPr marL="274320" indent="-274320" algn="just">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*KWL </a:t>
            </a:r>
            <a:r>
              <a:rPr lang="en-US" i="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(What We Already Know/ /What We Want to Know/ What We Have Learned)</a:t>
            </a: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*Mind mapping</a:t>
            </a: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a:t>
            </a:r>
            <a:r>
              <a:rPr lang="ro-RO"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Group Discussions</a:t>
            </a:r>
            <a:endParaRPr lang="en-US"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*Discussion maps </a:t>
            </a: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a:t>
            </a:r>
            <a:r>
              <a:rPr lang="ro-RO"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Problem Solving</a:t>
            </a:r>
            <a:endPar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*Projects</a:t>
            </a:r>
            <a:endParaRPr lang="en-US"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a:t>
            </a:r>
            <a:r>
              <a:rPr lang="ro-RO"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Role Plays</a:t>
            </a:r>
            <a:endParaRPr lang="ru-RU" b="1" dirty="0">
              <a:solidFill>
                <a:schemeClr val="accent4">
                  <a:lumMod val="50000"/>
                </a:schemeClr>
              </a:solidFill>
              <a:effectLst>
                <a:outerShdw blurRad="38100" dist="38100" dir="2700000" algn="tl">
                  <a:srgbClr val="000000">
                    <a:alpha val="43137"/>
                  </a:srgbClr>
                </a:outerShdw>
              </a:effectLst>
            </a:endParaRPr>
          </a:p>
          <a:p>
            <a:pPr marL="274320" indent="-274320">
              <a:lnSpc>
                <a:spcPct val="100000"/>
              </a:lnSpc>
              <a:spcBef>
                <a:spcPts val="0"/>
              </a:spcBef>
              <a:buClr>
                <a:schemeClr val="accent3"/>
              </a:buClr>
              <a:buNone/>
              <a:defRPr/>
            </a:pPr>
            <a:r>
              <a:rPr lang="en-US" b="1"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*Questioning </a:t>
            </a:r>
            <a:r>
              <a:rPr lang="en-US" b="1" dirty="0" smtClean="0">
                <a:solidFill>
                  <a:schemeClr val="accent4">
                    <a:lumMod val="50000"/>
                  </a:schemeClr>
                </a:solidFill>
                <a:effectLst>
                  <a:outerShdw blurRad="38100" dist="38100" dir="2700000" algn="tl">
                    <a:srgbClr val="000000">
                      <a:alpha val="43137"/>
                    </a:srgbClr>
                  </a:outerShdw>
                </a:effectLst>
                <a:latin typeface="Bell MT" panose="02020503060305020303" pitchFamily="18" charset="0"/>
              </a:rPr>
              <a:t>Strategies </a:t>
            </a:r>
            <a:endParaRPr lang="en-US"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a:p>
            <a:pPr marL="274320" indent="-274320">
              <a:lnSpc>
                <a:spcPct val="100000"/>
              </a:lnSpc>
              <a:spcBef>
                <a:spcPts val="0"/>
              </a:spcBef>
              <a:buClr>
                <a:schemeClr val="accent3"/>
              </a:buClr>
              <a:buFont typeface="Wingdings 2"/>
              <a:buChar char=""/>
              <a:defRPr/>
            </a:pPr>
            <a:endParaRPr lang="en-US" dirty="0">
              <a:solidFill>
                <a:schemeClr val="accent4">
                  <a:lumMod val="50000"/>
                </a:schemeClr>
              </a:solidFill>
              <a:effectLst>
                <a:outerShdw blurRad="38100" dist="38100" dir="2700000" algn="tl">
                  <a:srgbClr val="000000">
                    <a:alpha val="43137"/>
                  </a:srgbClr>
                </a:outerShdw>
              </a:effectLst>
              <a:latin typeface="Bell MT" panose="02020503060305020303" pitchFamily="18" charset="0"/>
            </a:endParaRPr>
          </a:p>
        </p:txBody>
      </p:sp>
      <p:sp>
        <p:nvSpPr>
          <p:cNvPr id="5" name="Date Placeholder 4"/>
          <p:cNvSpPr>
            <a:spLocks noGrp="1"/>
          </p:cNvSpPr>
          <p:nvPr>
            <p:ph type="dt" sz="half" idx="10"/>
          </p:nvPr>
        </p:nvSpPr>
        <p:spPr>
          <a:xfrm>
            <a:off x="5410199" y="6356356"/>
            <a:ext cx="1234440" cy="365125"/>
          </a:xfrm>
        </p:spPr>
        <p:txBody>
          <a:bodyPr vert="horz" lIns="91440" tIns="45720" rIns="91440" bIns="45720" rtlCol="0" anchor="ctr"/>
          <a:lstStyle/>
          <a:p>
            <a:fld id="{02C2B285-69DA-4AD5-8D43-B8FE6F60C3BF}"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14</a:t>
            </a:fld>
            <a:endParaRPr lang="ar-KW" b="1" i="1">
              <a:solidFill>
                <a:srgbClr val="002060"/>
              </a:solidFill>
            </a:endParaRPr>
          </a:p>
        </p:txBody>
      </p:sp>
    </p:spTree>
    <p:extLst>
      <p:ext uri="{BB962C8B-B14F-4D97-AF65-F5344CB8AC3E}">
        <p14:creationId xmlns:p14="http://schemas.microsoft.com/office/powerpoint/2010/main" xmlns="" val="36841902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6370A43A-4124-43FE-9415-E940B0DFF42C}"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عنوان فرعي 2"/>
          <p:cNvSpPr>
            <a:spLocks noGrp="1"/>
          </p:cNvSpPr>
          <p:nvPr>
            <p:ph type="subTitle" idx="4294967295"/>
          </p:nvPr>
        </p:nvSpPr>
        <p:spPr>
          <a:xfrm>
            <a:off x="1487488" y="117350"/>
            <a:ext cx="10225136" cy="6239002"/>
          </a:xfrm>
        </p:spPr>
        <p:txBody>
          <a:bodyPr>
            <a:normAutofit fontScale="25000" lnSpcReduction="20000"/>
          </a:bodyPr>
          <a:lstStyle/>
          <a:p>
            <a:pPr marL="0" indent="0" algn="just">
              <a:lnSpc>
                <a:spcPct val="120000"/>
              </a:lnSpc>
              <a:spcBef>
                <a:spcPts val="0"/>
              </a:spcBef>
              <a:buNone/>
            </a:pPr>
            <a:r>
              <a:rPr lang="en-US" sz="9600" b="1" dirty="0">
                <a:solidFill>
                  <a:srgbClr val="FF0000"/>
                </a:solidFill>
                <a:effectLst>
                  <a:outerShdw blurRad="38100" dist="38100" dir="2700000" algn="tl">
                    <a:srgbClr val="000000">
                      <a:alpha val="43137"/>
                    </a:srgbClr>
                  </a:outerShdw>
                </a:effectLst>
                <a:latin typeface="Bell MT" panose="02020503060305020303" pitchFamily="18" charset="0"/>
              </a:rPr>
              <a:t>List of Suggested Teaching Techniques </a:t>
            </a:r>
            <a:r>
              <a:rPr lang="en-US" sz="9600" b="1" dirty="0">
                <a:solidFill>
                  <a:srgbClr val="7030A0"/>
                </a:solidFill>
                <a:effectLst>
                  <a:outerShdw blurRad="38100" dist="38100" dir="2700000" algn="tl">
                    <a:srgbClr val="000000">
                      <a:alpha val="43137"/>
                    </a:srgbClr>
                  </a:outerShdw>
                </a:effectLst>
                <a:latin typeface="Bell MT" panose="02020503060305020303" pitchFamily="18" charset="0"/>
              </a:rPr>
              <a:t>“Tell me I forget. Show me I remember. Involve me I understand.”</a:t>
            </a:r>
          </a:p>
          <a:p>
            <a:pPr>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Students find the mistakes</a:t>
            </a:r>
          </a:p>
          <a:p>
            <a:pPr>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Quizzes</a:t>
            </a:r>
          </a:p>
          <a:p>
            <a:pPr>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Select a travel partner</a:t>
            </a:r>
          </a:p>
          <a:p>
            <a:pPr>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Pair-work</a:t>
            </a:r>
          </a:p>
          <a:p>
            <a:pPr>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Teacher for the day ( Help teach each other)</a:t>
            </a:r>
          </a:p>
          <a:p>
            <a:pPr>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Repeat tasks 3-4 times </a:t>
            </a:r>
            <a:r>
              <a:rPr lang="en-US" sz="9600" b="1" dirty="0" smtClean="0">
                <a:effectLst>
                  <a:outerShdw blurRad="38100" dist="38100" dir="2700000" algn="tl">
                    <a:srgbClr val="000000">
                      <a:alpha val="43137"/>
                    </a:srgbClr>
                  </a:outerShdw>
                </a:effectLst>
                <a:latin typeface="Bell MT" panose="02020503060305020303" pitchFamily="18" charset="0"/>
              </a:rPr>
              <a:t>(to </a:t>
            </a:r>
            <a:r>
              <a:rPr lang="en-US" sz="9600" b="1" dirty="0">
                <a:effectLst>
                  <a:outerShdw blurRad="38100" dist="38100" dir="2700000" algn="tl">
                    <a:srgbClr val="000000">
                      <a:alpha val="43137"/>
                    </a:srgbClr>
                  </a:outerShdw>
                </a:effectLst>
                <a:latin typeface="Bell MT" panose="02020503060305020303" pitchFamily="18" charset="0"/>
              </a:rPr>
              <a:t>get them used to the sequence</a:t>
            </a:r>
          </a:p>
          <a:p>
            <a:pPr algn="just">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Theme for the month </a:t>
            </a:r>
            <a:r>
              <a:rPr lang="en-US" sz="9600" b="1" dirty="0" smtClean="0">
                <a:effectLst>
                  <a:outerShdw blurRad="38100" dist="38100" dir="2700000" algn="tl">
                    <a:srgbClr val="000000">
                      <a:alpha val="43137"/>
                    </a:srgbClr>
                  </a:outerShdw>
                </a:effectLst>
                <a:latin typeface="Bell MT" panose="02020503060305020303" pitchFamily="18" charset="0"/>
              </a:rPr>
              <a:t>(get </a:t>
            </a:r>
            <a:r>
              <a:rPr lang="en-US" sz="9600" b="1" dirty="0">
                <a:effectLst>
                  <a:outerShdw blurRad="38100" dist="38100" dir="2700000" algn="tl">
                    <a:srgbClr val="000000">
                      <a:alpha val="43137"/>
                    </a:srgbClr>
                  </a:outerShdw>
                </a:effectLst>
                <a:latin typeface="Bell MT" panose="02020503060305020303" pitchFamily="18" charset="0"/>
              </a:rPr>
              <a:t>an idea about what </a:t>
            </a:r>
            <a:r>
              <a:rPr lang="en-US" sz="9600" b="1" dirty="0" smtClean="0">
                <a:effectLst>
                  <a:outerShdw blurRad="38100" dist="38100" dir="2700000" algn="tl">
                    <a:srgbClr val="000000">
                      <a:alpha val="43137"/>
                    </a:srgbClr>
                  </a:outerShdw>
                </a:effectLst>
                <a:latin typeface="Bell MT" panose="02020503060305020303" pitchFamily="18" charset="0"/>
              </a:rPr>
              <a:t>activities </a:t>
            </a:r>
            <a:r>
              <a:rPr lang="en-US" sz="9600" b="1" dirty="0">
                <a:effectLst>
                  <a:outerShdw blurRad="38100" dist="38100" dir="2700000" algn="tl">
                    <a:srgbClr val="000000">
                      <a:alpha val="43137"/>
                    </a:srgbClr>
                  </a:outerShdw>
                </a:effectLst>
                <a:latin typeface="Bell MT" panose="02020503060305020303" pitchFamily="18" charset="0"/>
              </a:rPr>
              <a:t>or topics students  want to learn more about and incorporate that into the course material)</a:t>
            </a:r>
          </a:p>
          <a:p>
            <a:pPr>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Progression of commands: (simple actions: walk, jump)</a:t>
            </a:r>
          </a:p>
          <a:p>
            <a:pPr>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Role </a:t>
            </a:r>
          </a:p>
          <a:p>
            <a:pPr>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Drawing/Singing</a:t>
            </a:r>
          </a:p>
          <a:p>
            <a:pPr algn="just">
              <a:lnSpc>
                <a:spcPct val="120000"/>
              </a:lnSpc>
              <a:spcBef>
                <a:spcPts val="0"/>
              </a:spcBef>
              <a:buFont typeface="Arial" panose="020B0604020202020204" pitchFamily="34" charset="0"/>
              <a:buChar char="•"/>
            </a:pPr>
            <a:r>
              <a:rPr lang="en-US" sz="9600" b="1" dirty="0">
                <a:effectLst>
                  <a:outerShdw blurRad="38100" dist="38100" dir="2700000" algn="tl">
                    <a:srgbClr val="000000">
                      <a:alpha val="43137"/>
                    </a:srgbClr>
                  </a:outerShdw>
                </a:effectLst>
                <a:latin typeface="Bell MT" panose="02020503060305020303" pitchFamily="18" charset="0"/>
              </a:rPr>
              <a:t>Stay-Stray Technique: one or two members leave the group and stray  to other groups, the stayers explain what has done to the visiting </a:t>
            </a:r>
            <a:r>
              <a:rPr lang="en-US" sz="9600" b="1" dirty="0" err="1">
                <a:effectLst>
                  <a:outerShdw blurRad="38100" dist="38100" dir="2700000" algn="tl">
                    <a:srgbClr val="000000">
                      <a:alpha val="43137"/>
                    </a:srgbClr>
                  </a:outerShdw>
                </a:effectLst>
                <a:latin typeface="Bell MT" panose="02020503060305020303" pitchFamily="18" charset="0"/>
              </a:rPr>
              <a:t>strayers</a:t>
            </a:r>
            <a:r>
              <a:rPr lang="en-US" sz="9600" b="1" dirty="0">
                <a:effectLst>
                  <a:outerShdw blurRad="38100" dist="38100" dir="2700000" algn="tl">
                    <a:srgbClr val="000000">
                      <a:alpha val="43137"/>
                    </a:srgbClr>
                  </a:outerShdw>
                </a:effectLst>
                <a:latin typeface="Bell MT" panose="02020503060305020303" pitchFamily="18" charset="0"/>
              </a:rPr>
              <a:t>. </a:t>
            </a:r>
            <a:r>
              <a:rPr lang="en-US" sz="9600" b="1" dirty="0" err="1">
                <a:effectLst>
                  <a:outerShdw blurRad="38100" dist="38100" dir="2700000" algn="tl">
                    <a:srgbClr val="000000">
                      <a:alpha val="43137"/>
                    </a:srgbClr>
                  </a:outerShdw>
                </a:effectLst>
                <a:latin typeface="Bell MT" panose="02020503060305020303" pitchFamily="18" charset="0"/>
              </a:rPr>
              <a:t>Strayers</a:t>
            </a:r>
            <a:r>
              <a:rPr lang="en-US" sz="9600" b="1" dirty="0">
                <a:effectLst>
                  <a:outerShdw blurRad="38100" dist="38100" dir="2700000" algn="tl">
                    <a:srgbClr val="000000">
                      <a:alpha val="43137"/>
                    </a:srgbClr>
                  </a:outerShdw>
                </a:effectLst>
                <a:latin typeface="Bell MT" panose="02020503060305020303" pitchFamily="18" charset="0"/>
              </a:rPr>
              <a:t> return to their group and report what they learned.</a:t>
            </a: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15</a:t>
            </a:fld>
            <a:endParaRPr lang="ar-KW" b="1" i="1">
              <a:solidFill>
                <a:srgbClr val="002060"/>
              </a:solidFill>
            </a:endParaRPr>
          </a:p>
        </p:txBody>
      </p:sp>
    </p:spTree>
    <p:extLst>
      <p:ext uri="{BB962C8B-B14F-4D97-AF65-F5344CB8AC3E}">
        <p14:creationId xmlns:p14="http://schemas.microsoft.com/office/powerpoint/2010/main" xmlns="" val="5811208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3682" y="-1"/>
            <a:ext cx="7110790" cy="1071547"/>
          </a:xfrm>
        </p:spPr>
        <p:txBody>
          <a:bodyPr>
            <a:normAutofit fontScale="90000"/>
          </a:bodyPr>
          <a:lstStyle/>
          <a:p>
            <a:r>
              <a:rPr lang="en-US" sz="4000" b="1" u="sng" dirty="0">
                <a:latin typeface="AucoinLight" panose="020D0602050304030204" pitchFamily="34" charset="0"/>
              </a:rPr>
              <a:t/>
            </a:r>
            <a:br>
              <a:rPr lang="en-US" sz="4000" b="1" u="sng" dirty="0">
                <a:latin typeface="AucoinLight" panose="020D0602050304030204" pitchFamily="34" charset="0"/>
              </a:rPr>
            </a:br>
            <a:r>
              <a:rPr lang="en-US" sz="4000" b="1" u="sng" dirty="0">
                <a:latin typeface="AucoinLight" panose="020D0602050304030204" pitchFamily="34" charset="0"/>
              </a:rPr>
              <a:t/>
            </a:r>
            <a:br>
              <a:rPr lang="en-US" sz="4000" b="1" u="sng" dirty="0">
                <a:latin typeface="AucoinLight" panose="020D0602050304030204" pitchFamily="34" charset="0"/>
              </a:rPr>
            </a:br>
            <a:r>
              <a:rPr lang="en-US" u="sng" dirty="0">
                <a:latin typeface="AucoinLight" panose="020D0602050304030204" pitchFamily="34" charset="0"/>
              </a:rPr>
              <a:t/>
            </a:r>
            <a:br>
              <a:rPr lang="en-US" u="sng" dirty="0">
                <a:latin typeface="AucoinLight" panose="020D0602050304030204" pitchFamily="34" charset="0"/>
              </a:rPr>
            </a:br>
            <a:r>
              <a:rPr lang="en-US" sz="4000" u="sng" dirty="0">
                <a:solidFill>
                  <a:srgbClr val="FF0000"/>
                </a:solidFill>
                <a:effectLst>
                  <a:outerShdw blurRad="38100" dist="38100" dir="2700000" algn="tl">
                    <a:srgbClr val="000000">
                      <a:alpha val="43137"/>
                    </a:srgbClr>
                  </a:outerShdw>
                </a:effectLst>
                <a:latin typeface="AucoinLight" panose="020D0602050304030204" pitchFamily="34" charset="0"/>
              </a:rPr>
              <a:t>Interactive Forms </a:t>
            </a:r>
            <a:r>
              <a:rPr lang="en-US" sz="4000" u="sng" dirty="0" smtClean="0">
                <a:solidFill>
                  <a:srgbClr val="FF0000"/>
                </a:solidFill>
                <a:effectLst>
                  <a:outerShdw blurRad="38100" dist="38100" dir="2700000" algn="tl">
                    <a:srgbClr val="000000">
                      <a:alpha val="43137"/>
                    </a:srgbClr>
                  </a:outerShdw>
                </a:effectLst>
                <a:latin typeface="AucoinLight" panose="020D0602050304030204" pitchFamily="34" charset="0"/>
              </a:rPr>
              <a:t>of </a:t>
            </a:r>
            <a:r>
              <a:rPr lang="en-US" sz="4000" u="sng" dirty="0">
                <a:solidFill>
                  <a:srgbClr val="FF0000"/>
                </a:solidFill>
                <a:effectLst>
                  <a:outerShdw blurRad="38100" dist="38100" dir="2700000" algn="tl">
                    <a:srgbClr val="000000">
                      <a:alpha val="43137"/>
                    </a:srgbClr>
                  </a:outerShdw>
                </a:effectLst>
                <a:latin typeface="AucoinLight" panose="020D0602050304030204" pitchFamily="34" charset="0"/>
              </a:rPr>
              <a:t>Learning</a:t>
            </a:r>
            <a:endParaRPr lang="en-US"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3" name="Content Placeholder 2"/>
          <p:cNvSpPr>
            <a:spLocks noGrp="1"/>
          </p:cNvSpPr>
          <p:nvPr>
            <p:ph idx="1"/>
          </p:nvPr>
        </p:nvSpPr>
        <p:spPr>
          <a:xfrm>
            <a:off x="1631504" y="1397496"/>
            <a:ext cx="10009112" cy="4767808"/>
          </a:xfrm>
        </p:spPr>
        <p:txBody>
          <a:bodyPr>
            <a:normAutofit/>
          </a:bodyPr>
          <a:lstStyle/>
          <a:p>
            <a:pPr marL="514350" indent="-514350" algn="just">
              <a:buNone/>
            </a:pPr>
            <a:r>
              <a:rPr lang="en-US" b="1" i="1" dirty="0">
                <a:latin typeface="Bell MT" panose="02020503060305020303" pitchFamily="18" charset="0"/>
              </a:rPr>
              <a:t>*Work individually</a:t>
            </a:r>
          </a:p>
          <a:p>
            <a:pPr marL="514350" indent="-514350" algn="just">
              <a:buNone/>
            </a:pPr>
            <a:r>
              <a:rPr lang="en-US" b="1" i="1" dirty="0">
                <a:latin typeface="Bell MT" panose="02020503060305020303" pitchFamily="18" charset="0"/>
              </a:rPr>
              <a:t>*Work in small groups</a:t>
            </a:r>
            <a:endParaRPr lang="en-US" b="1" dirty="0">
              <a:latin typeface="Bell MT" panose="02020503060305020303" pitchFamily="18" charset="0"/>
            </a:endParaRPr>
          </a:p>
          <a:p>
            <a:pPr marL="514350" indent="-514350" algn="just">
              <a:buNone/>
            </a:pPr>
            <a:r>
              <a:rPr lang="en-US" b="1" i="1" dirty="0">
                <a:latin typeface="Bell MT" panose="02020503060305020303" pitchFamily="18" charset="0"/>
              </a:rPr>
              <a:t>*Work in pairs</a:t>
            </a:r>
          </a:p>
          <a:p>
            <a:pPr marL="514350" indent="-514350" algn="just">
              <a:buNone/>
            </a:pPr>
            <a:r>
              <a:rPr lang="en-US" b="1" i="1" dirty="0">
                <a:latin typeface="Bell MT" panose="02020503060305020303" pitchFamily="18" charset="0"/>
              </a:rPr>
              <a:t>*</a:t>
            </a:r>
            <a:r>
              <a:rPr lang="ro-RO" b="1" i="1" dirty="0">
                <a:latin typeface="Bell MT" panose="02020503060305020303" pitchFamily="18" charset="0"/>
              </a:rPr>
              <a:t>Work in Buzz Group</a:t>
            </a:r>
            <a:endParaRPr lang="en-US" b="1" i="1" dirty="0">
              <a:latin typeface="Bell MT" panose="02020503060305020303" pitchFamily="18" charset="0"/>
            </a:endParaRPr>
          </a:p>
          <a:p>
            <a:pPr marL="0" indent="0" algn="just">
              <a:buNone/>
            </a:pPr>
            <a:r>
              <a:rPr lang="x-none" b="1" dirty="0">
                <a:latin typeface="Bell MT" panose="02020503060305020303" pitchFamily="18" charset="0"/>
              </a:rPr>
              <a:t>Interactive teaching entails more work in small groups or in pairs</a:t>
            </a:r>
            <a:r>
              <a:rPr lang="en-US" b="1" dirty="0" smtClean="0">
                <a:latin typeface="Bell MT" panose="02020503060305020303" pitchFamily="18" charset="0"/>
              </a:rPr>
              <a:t>. H</a:t>
            </a:r>
            <a:r>
              <a:rPr lang="x-none" b="1" dirty="0">
                <a:latin typeface="Bell MT" panose="02020503060305020303" pitchFamily="18" charset="0"/>
              </a:rPr>
              <a:t>owever</a:t>
            </a:r>
            <a:r>
              <a:rPr lang="en-US" b="1" dirty="0">
                <a:latin typeface="Bell MT" panose="02020503060305020303" pitchFamily="18" charset="0"/>
              </a:rPr>
              <a:t>,</a:t>
            </a:r>
            <a:r>
              <a:rPr lang="x-none" b="1" dirty="0">
                <a:latin typeface="Bell MT" panose="02020503060305020303" pitchFamily="18" charset="0"/>
              </a:rPr>
              <a:t> individual work or work with the whole class is also not excluded.  </a:t>
            </a:r>
            <a:endParaRPr lang="en-US" b="1" dirty="0">
              <a:latin typeface="Bell MT" panose="02020503060305020303" pitchFamily="18" charset="0"/>
            </a:endParaRPr>
          </a:p>
          <a:p>
            <a:pPr marL="0" indent="0" algn="just">
              <a:buNone/>
            </a:pPr>
            <a:endParaRPr lang="en-US" b="1" dirty="0">
              <a:latin typeface="Bell MT" panose="02020503060305020303" pitchFamily="18" charset="0"/>
            </a:endParaRPr>
          </a:p>
          <a:p>
            <a:pPr marL="0" indent="0" algn="just">
              <a:buNone/>
            </a:pPr>
            <a:r>
              <a:rPr lang="en-US" b="1" dirty="0">
                <a:solidFill>
                  <a:srgbClr val="C00000"/>
                </a:solidFill>
                <a:latin typeface="Bell MT" panose="02020503060305020303" pitchFamily="18" charset="0"/>
              </a:rPr>
              <a:t>What are the benefits of interactive forms of learning?</a:t>
            </a:r>
          </a:p>
          <a:p>
            <a:pPr marL="0" indent="0" algn="just">
              <a:buNone/>
            </a:pPr>
            <a:endParaRPr lang="en-US" b="1" dirty="0">
              <a:latin typeface="Bell MT" panose="02020503060305020303" pitchFamily="18"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64095065-8F08-4B89-BE8C-B1646E0013B8}"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16</a:t>
            </a:fld>
            <a:endParaRPr lang="ar-KW" b="1" i="1">
              <a:solidFill>
                <a:srgbClr val="002060"/>
              </a:solidFill>
            </a:endParaRPr>
          </a:p>
        </p:txBody>
      </p:sp>
    </p:spTree>
    <p:extLst>
      <p:ext uri="{BB962C8B-B14F-4D97-AF65-F5344CB8AC3E}">
        <p14:creationId xmlns:p14="http://schemas.microsoft.com/office/powerpoint/2010/main" xmlns="" val="20345279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E40357D3-069B-4390-A15C-5E9B90B74247}"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عنوان فرعي 2"/>
          <p:cNvSpPr>
            <a:spLocks noGrp="1"/>
          </p:cNvSpPr>
          <p:nvPr>
            <p:ph type="subTitle" idx="4294967295"/>
          </p:nvPr>
        </p:nvSpPr>
        <p:spPr>
          <a:xfrm>
            <a:off x="1775520" y="1269554"/>
            <a:ext cx="9865096" cy="4031654"/>
          </a:xfrm>
        </p:spPr>
        <p:txBody>
          <a:bodyPr>
            <a:noAutofit/>
          </a:bodyPr>
          <a:lstStyle/>
          <a:p>
            <a:pPr marL="0" indent="0">
              <a:buNone/>
            </a:pPr>
            <a:r>
              <a:rPr lang="en-US" sz="4000" b="1" dirty="0">
                <a:ln w="9525">
                  <a:solidFill>
                    <a:schemeClr val="bg1"/>
                  </a:solidFill>
                  <a:prstDash val="solid"/>
                </a:ln>
                <a:solidFill>
                  <a:schemeClr val="tx1">
                    <a:lumMod val="75000"/>
                  </a:schemeClr>
                </a:solidFill>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ea typeface="+mj-ea"/>
                <a:cs typeface="+mj-cs"/>
              </a:rPr>
              <a:t>Task 8</a:t>
            </a:r>
          </a:p>
          <a:p>
            <a:pPr marL="0" indent="0" algn="just">
              <a:buNone/>
            </a:pPr>
            <a:r>
              <a:rPr lang="en-US" sz="3600" b="1" dirty="0">
                <a:solidFill>
                  <a:srgbClr val="FF0000"/>
                </a:solidFill>
                <a:effectLst>
                  <a:outerShdw blurRad="38100" dist="38100" dir="2700000" algn="tl">
                    <a:srgbClr val="000000">
                      <a:alpha val="43137"/>
                    </a:srgbClr>
                  </a:outerShdw>
                </a:effectLst>
                <a:latin typeface="Bell MT" panose="02020503060305020303" pitchFamily="18" charset="0"/>
              </a:rPr>
              <a:t>Based on the research question, “How can you get rid of pollution?” try to fill in the following chart to suggest the procedures that should be carried out to reach a final conclusion to your research question.</a:t>
            </a:r>
            <a:endParaRPr lang="ar-KW" sz="3600" b="1" dirty="0">
              <a:solidFill>
                <a:srgbClr val="FF0000"/>
              </a:solidFill>
              <a:effectLst>
                <a:outerShdw blurRad="38100" dist="38100" dir="2700000" algn="tl">
                  <a:srgbClr val="000000">
                    <a:alpha val="43137"/>
                  </a:srgbClr>
                </a:outerShdw>
              </a:effectLst>
              <a:latin typeface="Bell MT" panose="02020503060305020303" pitchFamily="18" charset="0"/>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17</a:t>
            </a:fld>
            <a:endParaRPr lang="ar-KW" b="1" i="1">
              <a:solidFill>
                <a:srgbClr val="002060"/>
              </a:solidFill>
            </a:endParaRPr>
          </a:p>
        </p:txBody>
      </p:sp>
    </p:spTree>
    <p:extLst>
      <p:ext uri="{BB962C8B-B14F-4D97-AF65-F5344CB8AC3E}">
        <p14:creationId xmlns:p14="http://schemas.microsoft.com/office/powerpoint/2010/main" xmlns="" val="24582922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Research </a:t>
            </a:r>
            <a:r>
              <a:rPr lang="en-US"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question,</a:t>
            </a:r>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
            </a:r>
            <a:b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br>
            <a:r>
              <a:rPr lang="en-US"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“How </a:t>
            </a:r>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can you get rid of pollution</a:t>
            </a:r>
            <a:r>
              <a:rPr lang="en-US"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a:t>
            </a:r>
            <a:endParaRPr lang="ar-KW"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2632226095"/>
              </p:ext>
            </p:extLst>
          </p:nvPr>
        </p:nvGraphicFramePr>
        <p:xfrm>
          <a:off x="1494948" y="1637501"/>
          <a:ext cx="10217676" cy="3588260"/>
        </p:xfrm>
        <a:graphic>
          <a:graphicData uri="http://schemas.openxmlformats.org/drawingml/2006/table">
            <a:tbl>
              <a:tblPr rtl="1" firstRow="1" bandRow="1">
                <a:tableStyleId>{5C22544A-7EE6-4342-B048-85BDC9FD1C3A}</a:tableStyleId>
              </a:tblPr>
              <a:tblGrid>
                <a:gridCol w="3405892">
                  <a:extLst>
                    <a:ext uri="{9D8B030D-6E8A-4147-A177-3AD203B41FA5}">
                      <a16:colId xmlns="" xmlns:a16="http://schemas.microsoft.com/office/drawing/2014/main" val="20000"/>
                    </a:ext>
                  </a:extLst>
                </a:gridCol>
                <a:gridCol w="3405892">
                  <a:extLst>
                    <a:ext uri="{9D8B030D-6E8A-4147-A177-3AD203B41FA5}">
                      <a16:colId xmlns="" xmlns:a16="http://schemas.microsoft.com/office/drawing/2014/main" val="20001"/>
                    </a:ext>
                  </a:extLst>
                </a:gridCol>
                <a:gridCol w="3405892">
                  <a:extLst>
                    <a:ext uri="{9D8B030D-6E8A-4147-A177-3AD203B41FA5}">
                      <a16:colId xmlns="" xmlns:a16="http://schemas.microsoft.com/office/drawing/2014/main" val="20002"/>
                    </a:ext>
                  </a:extLst>
                </a:gridCol>
              </a:tblGrid>
              <a:tr h="806600">
                <a:tc>
                  <a:txBody>
                    <a:bodyPr/>
                    <a:lstStyle/>
                    <a:p>
                      <a:pPr algn="ctr" rtl="1"/>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Interactive Forms of Learning</a:t>
                      </a:r>
                      <a:endParaRPr lang="ar-KW" sz="2400" b="1" dirty="0">
                        <a:solidFill>
                          <a:srgbClr val="002060"/>
                        </a:solidFill>
                        <a:effectLst>
                          <a:outerShdw blurRad="38100" dist="38100" dir="2700000" algn="tl">
                            <a:srgbClr val="000000">
                              <a:alpha val="43137"/>
                            </a:srgbClr>
                          </a:outerShdw>
                        </a:effectLst>
                        <a:latin typeface="Bell MT" panose="02020503060305020303" pitchFamily="18" charset="0"/>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Methods and Criteria</a:t>
                      </a:r>
                      <a:endParaRPr lang="ar-KW" sz="2400" b="1" dirty="0">
                        <a:solidFill>
                          <a:srgbClr val="002060"/>
                        </a:solidFill>
                        <a:effectLst>
                          <a:outerShdw blurRad="38100" dist="38100" dir="2700000" algn="tl">
                            <a:srgbClr val="000000">
                              <a:alpha val="43137"/>
                            </a:srgbClr>
                          </a:outerShdw>
                        </a:effectLst>
                        <a:latin typeface="Bell MT" panose="02020503060305020303" pitchFamily="18" charset="0"/>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Learning Assignment</a:t>
                      </a:r>
                      <a:endParaRPr lang="ar-KW" sz="2400" b="1" dirty="0">
                        <a:solidFill>
                          <a:srgbClr val="002060"/>
                        </a:solidFill>
                        <a:effectLst>
                          <a:outerShdw blurRad="38100" dist="38100" dir="2700000" algn="tl">
                            <a:srgbClr val="000000">
                              <a:alpha val="43137"/>
                            </a:srgbClr>
                          </a:outerShdw>
                        </a:effectLst>
                        <a:latin typeface="Bell MT" panose="02020503060305020303" pitchFamily="18" charset="0"/>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765300">
                <a:tc>
                  <a:txBody>
                    <a:bodyPr/>
                    <a:lstStyle/>
                    <a:p>
                      <a:pPr rtl="1"/>
                      <a:endParaRPr lang="ar-KW" sz="2400" b="1" dirty="0">
                        <a:solidFill>
                          <a:srgbClr val="002060"/>
                        </a:solidFill>
                        <a:effectLst>
                          <a:outerShdw blurRad="38100" dist="38100" dir="2700000" algn="tl">
                            <a:srgbClr val="000000">
                              <a:alpha val="43137"/>
                            </a:srgbClr>
                          </a:outerShdw>
                        </a:effectLst>
                        <a:latin typeface="Bell MT" panose="02020503060305020303" pitchFamily="18" charset="0"/>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KW" sz="2400" b="1" dirty="0">
                        <a:solidFill>
                          <a:srgbClr val="002060"/>
                        </a:solidFill>
                        <a:effectLst>
                          <a:outerShdw blurRad="38100" dist="38100" dir="2700000" algn="tl">
                            <a:srgbClr val="000000">
                              <a:alpha val="43137"/>
                            </a:srgbClr>
                          </a:outerShdw>
                        </a:effectLst>
                        <a:latin typeface="Bell MT" panose="02020503060305020303" pitchFamily="18" charset="0"/>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1"/>
                      <a:endParaRPr lang="ar-KW" sz="2400" b="1" dirty="0">
                        <a:solidFill>
                          <a:srgbClr val="002060"/>
                        </a:solidFill>
                        <a:effectLst>
                          <a:outerShdw blurRad="38100" dist="38100" dir="2700000" algn="tl">
                            <a:srgbClr val="000000">
                              <a:alpha val="43137"/>
                            </a:srgbClr>
                          </a:outerShdw>
                        </a:effectLst>
                        <a:latin typeface="Bell MT" panose="02020503060305020303" pitchFamily="18" charset="0"/>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bl>
          </a:graphicData>
        </a:graphic>
      </p:graphicFrame>
      <p:sp>
        <p:nvSpPr>
          <p:cNvPr id="3" name="Date Placeholder 2"/>
          <p:cNvSpPr>
            <a:spLocks noGrp="1"/>
          </p:cNvSpPr>
          <p:nvPr>
            <p:ph type="dt" sz="half" idx="10"/>
          </p:nvPr>
        </p:nvSpPr>
        <p:spPr>
          <a:xfrm>
            <a:off x="5410199" y="6356356"/>
            <a:ext cx="1234440" cy="365125"/>
          </a:xfrm>
        </p:spPr>
        <p:txBody>
          <a:bodyPr vert="horz" lIns="91440" tIns="45720" rIns="91440" bIns="45720" rtlCol="0" anchor="ctr"/>
          <a:lstStyle/>
          <a:p>
            <a:fld id="{4F2E23AC-E1B5-4838-8637-8EED6CC0BCF8}"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000" b="1" i="1" dirty="0" smtClean="0">
                <a:solidFill>
                  <a:srgbClr val="002060"/>
                </a:solidFill>
                <a:effectLst>
                  <a:outerShdw blurRad="38100" dist="38100" dir="2700000" algn="tl">
                    <a:srgbClr val="000000">
                      <a:alpha val="43137"/>
                    </a:srgbClr>
                  </a:outerShdw>
                </a:effectLst>
              </a:rPr>
              <a:t>Active Learning</a:t>
            </a:r>
            <a:endParaRPr lang="ar-KW" sz="1000" b="1" i="1" dirty="0">
              <a:solidFill>
                <a:srgbClr val="002060"/>
              </a:solidFill>
              <a:effectLst>
                <a:outerShdw blurRad="38100" dist="38100" dir="2700000" algn="tl">
                  <a:srgbClr val="000000">
                    <a:alpha val="43137"/>
                  </a:srgbClr>
                </a:outerShdw>
              </a:effectLst>
            </a:endParaRPr>
          </a:p>
        </p:txBody>
      </p:sp>
      <p:sp>
        <p:nvSpPr>
          <p:cNvPr id="5" name="مربع نص 4"/>
          <p:cNvSpPr txBox="1"/>
          <p:nvPr/>
        </p:nvSpPr>
        <p:spPr>
          <a:xfrm>
            <a:off x="1494948" y="5429268"/>
            <a:ext cx="10217676" cy="808047"/>
          </a:xfrm>
          <a:prstGeom prst="rect">
            <a:avLst/>
          </a:prstGeom>
        </p:spPr>
        <p:txBody>
          <a:bodyPr vert="horz" lIns="91440" tIns="45720" rIns="91440" bIns="45720" rtlCol="0" anchor="ctr"/>
          <a:lstStyle>
            <a:defPPr>
              <a:defRPr lang="en-US"/>
            </a:defPPr>
            <a:lvl1pPr algn="ctr">
              <a:defRPr sz="1000" b="1" i="1" cap="all" baseline="0">
                <a:solidFill>
                  <a:srgbClr val="002060"/>
                </a:solidFill>
                <a:effectLst>
                  <a:outerShdw blurRad="38100" dist="38100" dir="2700000" algn="tl">
                    <a:srgbClr val="000000">
                      <a:alpha val="43137"/>
                    </a:srgbClr>
                  </a:outerShdw>
                </a:effectLst>
              </a:defRPr>
            </a:lvl1pPr>
          </a:lstStyle>
          <a:p>
            <a:pPr algn="just" rtl="0" fontAlgn="base">
              <a:spcBef>
                <a:spcPct val="0"/>
              </a:spcBef>
              <a:spcAft>
                <a:spcPct val="0"/>
              </a:spcAft>
            </a:pPr>
            <a:r>
              <a:rPr lang="en-US" sz="2400" cap="none" dirty="0">
                <a:latin typeface="Arial" charset="0"/>
              </a:rPr>
              <a:t>Note: Teachers should inform the group about the criteria of the assignment before they start their work.</a:t>
            </a:r>
            <a:endParaRPr lang="ar-KW" sz="2400" cap="none" dirty="0">
              <a:latin typeface="Arial" charset="0"/>
            </a:endParaRPr>
          </a:p>
        </p:txBody>
      </p:sp>
      <p:sp>
        <p:nvSpPr>
          <p:cNvPr id="7" name="Slide Number Placeholder 6"/>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18</a:t>
            </a:fld>
            <a:endParaRPr lang="ar-KW" b="1" i="1">
              <a:solidFill>
                <a:srgbClr val="002060"/>
              </a:solidFill>
            </a:endParaRPr>
          </a:p>
        </p:txBody>
      </p:sp>
    </p:spTree>
    <p:extLst>
      <p:ext uri="{BB962C8B-B14F-4D97-AF65-F5344CB8AC3E}">
        <p14:creationId xmlns:p14="http://schemas.microsoft.com/office/powerpoint/2010/main" xmlns="" val="2512618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E40357D3-069B-4390-A15C-5E9B90B74247}"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عنوان فرعي 2"/>
          <p:cNvSpPr>
            <a:spLocks noGrp="1"/>
          </p:cNvSpPr>
          <p:nvPr>
            <p:ph type="subTitle" idx="4294967295"/>
          </p:nvPr>
        </p:nvSpPr>
        <p:spPr>
          <a:xfrm>
            <a:off x="1775520" y="1269554"/>
            <a:ext cx="9865096" cy="4031654"/>
          </a:xfrm>
        </p:spPr>
        <p:txBody>
          <a:bodyPr>
            <a:noAutofit/>
          </a:bodyPr>
          <a:lstStyle/>
          <a:p>
            <a:pPr marL="0" indent="0">
              <a:buNone/>
            </a:pPr>
            <a:r>
              <a:rPr lang="en-US" sz="4000" b="1" dirty="0">
                <a:ln w="9525">
                  <a:solidFill>
                    <a:schemeClr val="bg1"/>
                  </a:solidFill>
                  <a:prstDash val="solid"/>
                </a:ln>
                <a:solidFill>
                  <a:schemeClr val="tx1">
                    <a:lumMod val="75000"/>
                  </a:schemeClr>
                </a:solidFill>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ea typeface="+mj-ea"/>
                <a:cs typeface="+mj-cs"/>
              </a:rPr>
              <a:t>Task </a:t>
            </a:r>
            <a:r>
              <a:rPr lang="en-US" sz="4000" b="1" dirty="0" smtClean="0">
                <a:ln w="9525">
                  <a:solidFill>
                    <a:schemeClr val="bg1"/>
                  </a:solidFill>
                  <a:prstDash val="solid"/>
                </a:ln>
                <a:solidFill>
                  <a:schemeClr val="tx1">
                    <a:lumMod val="75000"/>
                  </a:schemeClr>
                </a:solidFill>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ea typeface="+mj-ea"/>
                <a:cs typeface="+mj-cs"/>
              </a:rPr>
              <a:t>9</a:t>
            </a:r>
            <a:endParaRPr lang="en-US" sz="4000" b="1" dirty="0">
              <a:ln w="9525">
                <a:solidFill>
                  <a:schemeClr val="bg1"/>
                </a:solidFill>
                <a:prstDash val="solid"/>
              </a:ln>
              <a:solidFill>
                <a:schemeClr val="tx1">
                  <a:lumMod val="75000"/>
                </a:schemeClr>
              </a:solidFill>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ea typeface="+mj-ea"/>
              <a:cs typeface="+mj-cs"/>
            </a:endParaRPr>
          </a:p>
          <a:p>
            <a:pPr marL="0" indent="0" algn="just">
              <a:buNone/>
            </a:pPr>
            <a:r>
              <a:rPr lang="en-US" sz="3600" b="1" dirty="0" smtClean="0">
                <a:solidFill>
                  <a:srgbClr val="FF0000"/>
                </a:solidFill>
                <a:effectLst>
                  <a:outerShdw blurRad="38100" dist="38100" dir="2700000" algn="tl">
                    <a:srgbClr val="000000">
                      <a:alpha val="43137"/>
                    </a:srgbClr>
                  </a:outerShdw>
                </a:effectLst>
                <a:latin typeface="Bell MT" panose="02020503060305020303" pitchFamily="18" charset="0"/>
              </a:rPr>
              <a:t>Study the suggested daily lesson plan individually, then in pairs, and in groups.</a:t>
            </a:r>
          </a:p>
          <a:p>
            <a:pPr marL="0" indent="0" algn="just">
              <a:buNone/>
            </a:pPr>
            <a:r>
              <a:rPr lang="en-US" sz="3600" b="1" dirty="0" smtClean="0">
                <a:solidFill>
                  <a:srgbClr val="FF0000"/>
                </a:solidFill>
                <a:effectLst>
                  <a:outerShdw blurRad="38100" dist="38100" dir="2700000" algn="tl">
                    <a:srgbClr val="000000">
                      <a:alpha val="43137"/>
                    </a:srgbClr>
                  </a:outerShdw>
                </a:effectLst>
                <a:latin typeface="Bell MT" panose="02020503060305020303" pitchFamily="18" charset="0"/>
              </a:rPr>
              <a:t>Share your remarks with the whole class.</a:t>
            </a:r>
            <a:endParaRPr lang="ar-KW" sz="3600" b="1" dirty="0">
              <a:solidFill>
                <a:srgbClr val="FF0000"/>
              </a:solidFill>
              <a:effectLst>
                <a:outerShdw blurRad="38100" dist="38100" dir="2700000" algn="tl">
                  <a:srgbClr val="000000">
                    <a:alpha val="43137"/>
                  </a:srgbClr>
                </a:outerShdw>
              </a:effectLst>
              <a:latin typeface="Bell MT" panose="02020503060305020303" pitchFamily="18" charset="0"/>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19</a:t>
            </a:fld>
            <a:endParaRPr lang="ar-KW" b="1" i="1">
              <a:solidFill>
                <a:srgbClr val="002060"/>
              </a:solidFill>
            </a:endParaRPr>
          </a:p>
        </p:txBody>
      </p:sp>
    </p:spTree>
    <p:extLst>
      <p:ext uri="{BB962C8B-B14F-4D97-AF65-F5344CB8AC3E}">
        <p14:creationId xmlns:p14="http://schemas.microsoft.com/office/powerpoint/2010/main" xmlns="" val="24582922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7" name="Oval 29"/>
          <p:cNvSpPr>
            <a:spLocks noChangeArrowheads="1"/>
          </p:cNvSpPr>
          <p:nvPr/>
        </p:nvSpPr>
        <p:spPr bwMode="auto">
          <a:xfrm>
            <a:off x="5594558" y="1268760"/>
            <a:ext cx="1607355" cy="935040"/>
          </a:xfrm>
          <a:prstGeom prst="ellipse">
            <a:avLst/>
          </a:prstGeom>
          <a:ln>
            <a:solidFill>
              <a:schemeClr val="accent4">
                <a:lumMod val="50000"/>
              </a:schemeClr>
            </a:solidFill>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algn="ctr" rtl="0" fontAlgn="base">
              <a:spcBef>
                <a:spcPct val="0"/>
              </a:spcBef>
              <a:spcAft>
                <a:spcPct val="0"/>
              </a:spcAft>
            </a:pPr>
            <a:r>
              <a:rPr lang="en-US" b="1" dirty="0">
                <a:ln>
                  <a:solidFill>
                    <a:srgbClr val="002060"/>
                  </a:solidFill>
                </a:ln>
                <a:solidFill>
                  <a:srgbClr val="002060"/>
                </a:solidFill>
                <a:latin typeface="Bell MT" panose="02020503060305020303" pitchFamily="18" charset="0"/>
                <a:cs typeface="Times New Roman" pitchFamily="18" charset="0"/>
              </a:rPr>
              <a:t>Problem-issue</a:t>
            </a:r>
            <a:endParaRPr lang="ru-RU" b="1" dirty="0">
              <a:ln>
                <a:solidFill>
                  <a:srgbClr val="002060"/>
                </a:solidFill>
              </a:ln>
              <a:solidFill>
                <a:srgbClr val="002060"/>
              </a:solidFill>
              <a:latin typeface="Times New Roman" pitchFamily="18" charset="0"/>
              <a:cs typeface="Times New Roman" pitchFamily="18" charset="0"/>
            </a:endParaRPr>
          </a:p>
          <a:p>
            <a:pPr algn="l" rtl="0" eaLnBrk="0" fontAlgn="base" hangingPunct="0">
              <a:spcBef>
                <a:spcPct val="0"/>
              </a:spcBef>
              <a:spcAft>
                <a:spcPct val="0"/>
              </a:spcAft>
            </a:pPr>
            <a:endParaRPr lang="ru-RU" b="1" dirty="0">
              <a:ln>
                <a:solidFill>
                  <a:srgbClr val="002060"/>
                </a:solidFill>
              </a:ln>
              <a:solidFill>
                <a:srgbClr val="002060"/>
              </a:solidFill>
              <a:latin typeface="Arial" pitchFamily="34" charset="0"/>
              <a:cs typeface="Arial" pitchFamily="34" charset="0"/>
            </a:endParaRPr>
          </a:p>
        </p:txBody>
      </p:sp>
      <p:sp>
        <p:nvSpPr>
          <p:cNvPr id="2076" name="Text Box 28"/>
          <p:cNvSpPr txBox="1">
            <a:spLocks noChangeArrowheads="1"/>
          </p:cNvSpPr>
          <p:nvPr/>
        </p:nvSpPr>
        <p:spPr bwMode="auto">
          <a:xfrm>
            <a:off x="3665731" y="3126148"/>
            <a:ext cx="1463040" cy="640080"/>
          </a:xfrm>
          <a:prstGeom prst="rect">
            <a:avLst/>
          </a:prstGeom>
          <a:ln>
            <a:solidFill>
              <a:schemeClr val="accent4">
                <a:lumMod val="50000"/>
              </a:schemeClr>
            </a:solidFill>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algn="ctr" rtl="0" fontAlgn="base">
              <a:spcBef>
                <a:spcPct val="0"/>
              </a:spcBef>
              <a:spcAft>
                <a:spcPct val="0"/>
              </a:spcAft>
            </a:pPr>
            <a:r>
              <a:rPr lang="en-US" b="1" dirty="0">
                <a:ln>
                  <a:solidFill>
                    <a:srgbClr val="002060"/>
                  </a:solidFill>
                </a:ln>
                <a:solidFill>
                  <a:srgbClr val="002060"/>
                </a:solidFill>
                <a:latin typeface="Bell MT" panose="02020503060305020303" pitchFamily="18" charset="0"/>
              </a:rPr>
              <a:t>Assumption 1</a:t>
            </a:r>
            <a:endParaRPr lang="ru-RU" b="1" dirty="0">
              <a:ln>
                <a:solidFill>
                  <a:srgbClr val="002060"/>
                </a:solidFill>
              </a:ln>
              <a:solidFill>
                <a:srgbClr val="002060"/>
              </a:solidFill>
              <a:latin typeface="Arial" pitchFamily="34" charset="0"/>
              <a:cs typeface="Arial" pitchFamily="34" charset="0"/>
            </a:endParaRPr>
          </a:p>
        </p:txBody>
      </p:sp>
      <p:sp>
        <p:nvSpPr>
          <p:cNvPr id="2075" name="Text Box 27"/>
          <p:cNvSpPr txBox="1">
            <a:spLocks noChangeArrowheads="1"/>
          </p:cNvSpPr>
          <p:nvPr/>
        </p:nvSpPr>
        <p:spPr bwMode="auto">
          <a:xfrm>
            <a:off x="5735960" y="2911834"/>
            <a:ext cx="1463040" cy="640080"/>
          </a:xfrm>
          <a:prstGeom prst="rect">
            <a:avLst/>
          </a:prstGeom>
          <a:ln>
            <a:solidFill>
              <a:schemeClr val="accent4">
                <a:lumMod val="50000"/>
              </a:schemeClr>
            </a:solidFill>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algn="ctr" rtl="0" fontAlgn="base">
              <a:spcBef>
                <a:spcPct val="0"/>
              </a:spcBef>
              <a:spcAft>
                <a:spcPct val="0"/>
              </a:spcAft>
              <a:tabLst>
                <a:tab pos="457200" algn="r"/>
                <a:tab pos="2970213" algn="ctr"/>
                <a:tab pos="5940425" algn="r"/>
              </a:tabLst>
            </a:pPr>
            <a:r>
              <a:rPr lang="en-US" b="1" dirty="0">
                <a:ln>
                  <a:solidFill>
                    <a:srgbClr val="002060"/>
                  </a:solidFill>
                </a:ln>
                <a:solidFill>
                  <a:srgbClr val="002060"/>
                </a:solidFill>
                <a:latin typeface="Bell MT" panose="02020503060305020303" pitchFamily="18" charset="0"/>
              </a:rPr>
              <a:t>Assumption 2</a:t>
            </a:r>
            <a:endParaRPr lang="ru-RU" b="1" dirty="0">
              <a:ln>
                <a:solidFill>
                  <a:srgbClr val="002060"/>
                </a:solidFill>
              </a:ln>
              <a:solidFill>
                <a:srgbClr val="002060"/>
              </a:solidFill>
              <a:latin typeface="Arial" pitchFamily="34" charset="0"/>
              <a:cs typeface="Arial" pitchFamily="34" charset="0"/>
            </a:endParaRPr>
          </a:p>
        </p:txBody>
      </p:sp>
      <p:sp>
        <p:nvSpPr>
          <p:cNvPr id="2074" name="Text Box 26"/>
          <p:cNvSpPr txBox="1">
            <a:spLocks noChangeArrowheads="1"/>
          </p:cNvSpPr>
          <p:nvPr/>
        </p:nvSpPr>
        <p:spPr bwMode="auto">
          <a:xfrm>
            <a:off x="7898431" y="3126148"/>
            <a:ext cx="1463040" cy="640080"/>
          </a:xfrm>
          <a:prstGeom prst="rect">
            <a:avLst/>
          </a:prstGeom>
          <a:ln>
            <a:solidFill>
              <a:schemeClr val="accent4">
                <a:lumMod val="50000"/>
              </a:schemeClr>
            </a:solidFill>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algn="ctr" rtl="0" fontAlgn="base">
              <a:spcBef>
                <a:spcPct val="0"/>
              </a:spcBef>
              <a:spcAft>
                <a:spcPct val="0"/>
              </a:spcAft>
            </a:pPr>
            <a:r>
              <a:rPr lang="en-US" b="1" dirty="0">
                <a:ln>
                  <a:solidFill>
                    <a:srgbClr val="002060"/>
                  </a:solidFill>
                </a:ln>
                <a:solidFill>
                  <a:srgbClr val="002060"/>
                </a:solidFill>
                <a:latin typeface="Bell MT" panose="02020503060305020303" pitchFamily="18" charset="0"/>
              </a:rPr>
              <a:t>Assumption 3</a:t>
            </a:r>
            <a:endParaRPr lang="ru-RU" b="1" dirty="0">
              <a:ln>
                <a:solidFill>
                  <a:srgbClr val="002060"/>
                </a:solidFill>
              </a:ln>
              <a:solidFill>
                <a:srgbClr val="002060"/>
              </a:solidFill>
              <a:latin typeface="Arial" pitchFamily="34" charset="0"/>
              <a:cs typeface="Arial" pitchFamily="34" charset="0"/>
            </a:endParaRPr>
          </a:p>
        </p:txBody>
      </p:sp>
      <p:sp>
        <p:nvSpPr>
          <p:cNvPr id="2073" name="Line 25"/>
          <p:cNvSpPr>
            <a:spLocks noChangeShapeType="1"/>
          </p:cNvSpPr>
          <p:nvPr/>
        </p:nvSpPr>
        <p:spPr bwMode="auto">
          <a:xfrm flipH="1">
            <a:off x="4630145" y="1911702"/>
            <a:ext cx="964413" cy="1214446"/>
          </a:xfrm>
          <a:prstGeom prst="line">
            <a:avLst/>
          </a:prstGeom>
          <a:noFill/>
          <a:ln w="28575">
            <a:solidFill>
              <a:schemeClr val="accent3">
                <a:lumMod val="50000"/>
              </a:schemeClr>
            </a:solidFill>
            <a:round/>
            <a:headEnd/>
            <a:tailEnd type="triangle" w="med" len="med"/>
          </a:ln>
          <a:effectLst>
            <a:glow rad="228600">
              <a:schemeClr val="accent1">
                <a:satMod val="175000"/>
                <a:alpha val="40000"/>
              </a:schemeClr>
            </a:glow>
          </a:effec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a:solidFill>
                <a:srgbClr val="465562"/>
              </a:solidFill>
              <a:effectLst>
                <a:glow rad="101600">
                  <a:srgbClr val="E8A565">
                    <a:satMod val="175000"/>
                    <a:alpha val="40000"/>
                  </a:srgbClr>
                </a:glow>
              </a:effectLst>
              <a:latin typeface="Arial" charset="0"/>
            </a:endParaRPr>
          </a:p>
        </p:txBody>
      </p:sp>
      <p:sp>
        <p:nvSpPr>
          <p:cNvPr id="2072" name="Line 24"/>
          <p:cNvSpPr>
            <a:spLocks noChangeShapeType="1"/>
          </p:cNvSpPr>
          <p:nvPr/>
        </p:nvSpPr>
        <p:spPr bwMode="auto">
          <a:xfrm>
            <a:off x="6398237" y="2197454"/>
            <a:ext cx="34289" cy="714380"/>
          </a:xfrm>
          <a:prstGeom prst="line">
            <a:avLst/>
          </a:prstGeom>
          <a:noFill/>
          <a:ln w="28575">
            <a:solidFill>
              <a:schemeClr val="accent3">
                <a:lumMod val="50000"/>
              </a:schemeClr>
            </a:solidFill>
            <a:round/>
            <a:headEnd/>
            <a:tailEnd type="triangle" w="med" len="med"/>
          </a:ln>
          <a:effectLst>
            <a:glow rad="228600">
              <a:schemeClr val="accent1">
                <a:satMod val="175000"/>
                <a:alpha val="40000"/>
              </a:schemeClr>
            </a:glow>
          </a:effec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a:solidFill>
                <a:srgbClr val="465562"/>
              </a:solidFill>
              <a:effectLst>
                <a:glow rad="101600">
                  <a:srgbClr val="E8A565">
                    <a:satMod val="175000"/>
                    <a:alpha val="40000"/>
                  </a:srgbClr>
                </a:glow>
              </a:effectLst>
              <a:latin typeface="Arial" charset="0"/>
            </a:endParaRPr>
          </a:p>
        </p:txBody>
      </p:sp>
      <p:sp>
        <p:nvSpPr>
          <p:cNvPr id="2071" name="Line 23"/>
          <p:cNvSpPr>
            <a:spLocks noChangeShapeType="1"/>
          </p:cNvSpPr>
          <p:nvPr/>
        </p:nvSpPr>
        <p:spPr bwMode="auto">
          <a:xfrm>
            <a:off x="7176120" y="1844824"/>
            <a:ext cx="1071570" cy="1214446"/>
          </a:xfrm>
          <a:prstGeom prst="line">
            <a:avLst/>
          </a:prstGeom>
          <a:noFill/>
          <a:ln w="28575">
            <a:solidFill>
              <a:schemeClr val="accent3">
                <a:lumMod val="50000"/>
              </a:schemeClr>
            </a:solidFill>
            <a:round/>
            <a:headEnd/>
            <a:tailEnd type="triangle" w="med" len="med"/>
          </a:ln>
          <a:effectLst>
            <a:glow rad="228600">
              <a:schemeClr val="accent1">
                <a:satMod val="175000"/>
                <a:alpha val="40000"/>
              </a:schemeClr>
            </a:glow>
          </a:effec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a:solidFill>
                <a:srgbClr val="465562"/>
              </a:solidFill>
              <a:effectLst>
                <a:glow rad="101600">
                  <a:srgbClr val="E8A565">
                    <a:satMod val="175000"/>
                    <a:alpha val="40000"/>
                  </a:srgbClr>
                </a:glow>
              </a:effectLst>
              <a:latin typeface="Arial" charset="0"/>
            </a:endParaRPr>
          </a:p>
        </p:txBody>
      </p:sp>
      <p:sp>
        <p:nvSpPr>
          <p:cNvPr id="2080" name="Text Box 32"/>
          <p:cNvSpPr txBox="1">
            <a:spLocks noChangeArrowheads="1"/>
          </p:cNvSpPr>
          <p:nvPr/>
        </p:nvSpPr>
        <p:spPr bwMode="auto">
          <a:xfrm>
            <a:off x="5735960" y="3840528"/>
            <a:ext cx="1463040" cy="640080"/>
          </a:xfrm>
          <a:prstGeom prst="rect">
            <a:avLst/>
          </a:prstGeom>
          <a:ln>
            <a:solidFill>
              <a:schemeClr val="accent4">
                <a:lumMod val="50000"/>
              </a:schemeClr>
            </a:solidFill>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algn="ctr" rtl="0" fontAlgn="base">
              <a:spcBef>
                <a:spcPct val="0"/>
              </a:spcBef>
              <a:spcAft>
                <a:spcPct val="0"/>
              </a:spcAft>
            </a:pPr>
            <a:r>
              <a:rPr lang="en-US" b="1" dirty="0">
                <a:ln>
                  <a:solidFill>
                    <a:srgbClr val="002060"/>
                  </a:solidFill>
                </a:ln>
                <a:solidFill>
                  <a:srgbClr val="002060"/>
                </a:solidFill>
                <a:latin typeface="Bell MT" panose="02020503060305020303" pitchFamily="18" charset="0"/>
                <a:ea typeface="Times New Roman" pitchFamily="18" charset="0"/>
                <a:cs typeface="Arial" pitchFamily="34" charset="0"/>
              </a:rPr>
              <a:t>Research Question</a:t>
            </a:r>
            <a:endParaRPr lang="en-US" b="1" dirty="0">
              <a:ln>
                <a:solidFill>
                  <a:srgbClr val="002060"/>
                </a:solidFill>
              </a:ln>
              <a:solidFill>
                <a:srgbClr val="002060"/>
              </a:solidFill>
              <a:latin typeface="Bell MT" panose="02020503060305020303" pitchFamily="18" charset="0"/>
              <a:cs typeface="Arial" pitchFamily="34" charset="0"/>
            </a:endParaRPr>
          </a:p>
          <a:p>
            <a:pPr algn="l" rtl="0" eaLnBrk="0" fontAlgn="base" hangingPunct="0">
              <a:spcBef>
                <a:spcPct val="0"/>
              </a:spcBef>
              <a:spcAft>
                <a:spcPct val="0"/>
              </a:spcAft>
            </a:pPr>
            <a:endParaRPr lang="en-US" b="1" dirty="0">
              <a:ln>
                <a:solidFill>
                  <a:srgbClr val="002060"/>
                </a:solidFill>
              </a:ln>
              <a:solidFill>
                <a:srgbClr val="002060"/>
              </a:solidFill>
              <a:latin typeface="Bell MT" panose="02020503060305020303" pitchFamily="18" charset="0"/>
              <a:cs typeface="Arial" pitchFamily="34" charset="0"/>
            </a:endParaRPr>
          </a:p>
        </p:txBody>
      </p:sp>
      <p:sp>
        <p:nvSpPr>
          <p:cNvPr id="2070" name="Line 22"/>
          <p:cNvSpPr>
            <a:spLocks noChangeShapeType="1"/>
          </p:cNvSpPr>
          <p:nvPr/>
        </p:nvSpPr>
        <p:spPr bwMode="auto">
          <a:xfrm>
            <a:off x="5117016" y="3335019"/>
            <a:ext cx="1303020" cy="454025"/>
          </a:xfrm>
          <a:prstGeom prst="line">
            <a:avLst/>
          </a:prstGeom>
          <a:noFill/>
          <a:ln w="28575">
            <a:solidFill>
              <a:schemeClr val="accent3">
                <a:lumMod val="50000"/>
              </a:schemeClr>
            </a:solidFill>
            <a:round/>
            <a:headEnd/>
            <a:tailEnd type="triangle" w="med" len="med"/>
          </a:ln>
          <a:effectLst>
            <a:glow rad="228600">
              <a:schemeClr val="accent1">
                <a:satMod val="175000"/>
                <a:alpha val="40000"/>
              </a:schemeClr>
            </a:glow>
          </a:effec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a:solidFill>
                <a:srgbClr val="465562"/>
              </a:solidFill>
              <a:effectLst>
                <a:glow rad="101600">
                  <a:srgbClr val="E8A565">
                    <a:satMod val="175000"/>
                    <a:alpha val="40000"/>
                  </a:srgbClr>
                </a:glow>
              </a:effectLst>
              <a:latin typeface="Arial" charset="0"/>
            </a:endParaRPr>
          </a:p>
        </p:txBody>
      </p:sp>
      <p:sp>
        <p:nvSpPr>
          <p:cNvPr id="2069" name="Line 21"/>
          <p:cNvSpPr>
            <a:spLocks noChangeShapeType="1"/>
          </p:cNvSpPr>
          <p:nvPr/>
        </p:nvSpPr>
        <p:spPr bwMode="auto">
          <a:xfrm>
            <a:off x="6451812" y="3411900"/>
            <a:ext cx="0" cy="342900"/>
          </a:xfrm>
          <a:prstGeom prst="line">
            <a:avLst/>
          </a:prstGeom>
          <a:noFill/>
          <a:ln w="28575">
            <a:solidFill>
              <a:schemeClr val="accent3">
                <a:lumMod val="50000"/>
              </a:schemeClr>
            </a:solidFill>
            <a:round/>
            <a:headEnd/>
            <a:tailEnd type="triangle" w="med" len="med"/>
          </a:ln>
          <a:effectLst>
            <a:glow rad="228600">
              <a:schemeClr val="accent1">
                <a:satMod val="175000"/>
                <a:alpha val="40000"/>
              </a:schemeClr>
            </a:glow>
          </a:effec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a:solidFill>
                <a:srgbClr val="465562"/>
              </a:solidFill>
              <a:effectLst>
                <a:glow rad="101600">
                  <a:srgbClr val="E8A565">
                    <a:satMod val="175000"/>
                    <a:alpha val="40000"/>
                  </a:srgbClr>
                </a:glow>
              </a:effectLst>
              <a:latin typeface="Arial" charset="0"/>
            </a:endParaRPr>
          </a:p>
        </p:txBody>
      </p:sp>
      <p:sp>
        <p:nvSpPr>
          <p:cNvPr id="2068" name="Line 20"/>
          <p:cNvSpPr>
            <a:spLocks noChangeShapeType="1"/>
          </p:cNvSpPr>
          <p:nvPr/>
        </p:nvSpPr>
        <p:spPr bwMode="auto">
          <a:xfrm flipH="1">
            <a:off x="6451814" y="3340462"/>
            <a:ext cx="1457325" cy="457200"/>
          </a:xfrm>
          <a:prstGeom prst="line">
            <a:avLst/>
          </a:prstGeom>
          <a:noFill/>
          <a:ln w="28575">
            <a:solidFill>
              <a:schemeClr val="accent3">
                <a:lumMod val="50000"/>
              </a:schemeClr>
            </a:solidFill>
            <a:round/>
            <a:headEnd/>
            <a:tailEnd type="triangle" w="med" len="med"/>
          </a:ln>
          <a:effectLst>
            <a:glow rad="228600">
              <a:schemeClr val="accent1">
                <a:satMod val="175000"/>
                <a:alpha val="40000"/>
              </a:schemeClr>
            </a:glow>
          </a:effec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a:solidFill>
                <a:srgbClr val="465562"/>
              </a:solidFill>
              <a:effectLst>
                <a:glow rad="101600">
                  <a:srgbClr val="E8A565">
                    <a:satMod val="175000"/>
                    <a:alpha val="40000"/>
                  </a:srgbClr>
                </a:glow>
              </a:effectLst>
              <a:latin typeface="Arial" charset="0"/>
            </a:endParaRPr>
          </a:p>
        </p:txBody>
      </p:sp>
      <p:sp>
        <p:nvSpPr>
          <p:cNvPr id="2079" name="Text Box 31"/>
          <p:cNvSpPr txBox="1">
            <a:spLocks noChangeArrowheads="1"/>
          </p:cNvSpPr>
          <p:nvPr/>
        </p:nvSpPr>
        <p:spPr bwMode="auto">
          <a:xfrm>
            <a:off x="4151784" y="4912098"/>
            <a:ext cx="4634736" cy="1015626"/>
          </a:xfrm>
          <a:prstGeom prst="rect">
            <a:avLst/>
          </a:prstGeom>
          <a:ln>
            <a:solidFill>
              <a:schemeClr val="accent4">
                <a:lumMod val="50000"/>
              </a:schemeClr>
            </a:solidFill>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algn="ctr" rtl="0" fontAlgn="base">
              <a:spcBef>
                <a:spcPct val="0"/>
              </a:spcBef>
              <a:spcAft>
                <a:spcPct val="0"/>
              </a:spcAft>
            </a:pPr>
            <a:r>
              <a:rPr lang="en-US" b="1" dirty="0">
                <a:ln>
                  <a:solidFill>
                    <a:srgbClr val="002060"/>
                  </a:solidFill>
                </a:ln>
                <a:solidFill>
                  <a:srgbClr val="002060"/>
                </a:solidFill>
                <a:latin typeface="Bell MT" panose="02020503060305020303" pitchFamily="18" charset="0"/>
                <a:ea typeface="Times New Roman" pitchFamily="18" charset="0"/>
                <a:cs typeface="Arial" pitchFamily="34" charset="0"/>
              </a:rPr>
              <a:t>Check the assumptions</a:t>
            </a:r>
            <a:endParaRPr lang="en-US" b="1" dirty="0">
              <a:ln>
                <a:solidFill>
                  <a:srgbClr val="002060"/>
                </a:solidFill>
              </a:ln>
              <a:solidFill>
                <a:srgbClr val="002060"/>
              </a:solidFill>
              <a:latin typeface="Bell MT" panose="02020503060305020303" pitchFamily="18" charset="0"/>
              <a:cs typeface="Arial" pitchFamily="34" charset="0"/>
            </a:endParaRPr>
          </a:p>
          <a:p>
            <a:pPr algn="ctr" rtl="0" eaLnBrk="0" fontAlgn="base" hangingPunct="0">
              <a:spcBef>
                <a:spcPct val="0"/>
              </a:spcBef>
              <a:spcAft>
                <a:spcPct val="0"/>
              </a:spcAft>
            </a:pPr>
            <a:r>
              <a:rPr lang="en-US" b="1" dirty="0">
                <a:ln>
                  <a:solidFill>
                    <a:srgbClr val="002060"/>
                  </a:solidFill>
                </a:ln>
                <a:solidFill>
                  <a:srgbClr val="002060"/>
                </a:solidFill>
                <a:latin typeface="Bell MT" panose="02020503060305020303" pitchFamily="18" charset="0"/>
                <a:ea typeface="Times New Roman" pitchFamily="18" charset="0"/>
                <a:cs typeface="Arial" pitchFamily="34" charset="0"/>
              </a:rPr>
              <a:t>Finding the evidences, which could prove </a:t>
            </a:r>
            <a:r>
              <a:rPr lang="ro-RO" b="1" dirty="0">
                <a:ln>
                  <a:solidFill>
                    <a:srgbClr val="002060"/>
                  </a:solidFill>
                </a:ln>
                <a:solidFill>
                  <a:srgbClr val="002060"/>
                </a:solidFill>
                <a:latin typeface="Bell MT" panose="02020503060305020303" pitchFamily="18" charset="0"/>
              </a:rPr>
              <a:t>if any of them are correct</a:t>
            </a:r>
            <a:r>
              <a:rPr lang="en-US" b="1" dirty="0">
                <a:ln>
                  <a:solidFill>
                    <a:srgbClr val="002060"/>
                  </a:solidFill>
                </a:ln>
                <a:solidFill>
                  <a:srgbClr val="002060"/>
                </a:solidFill>
                <a:latin typeface="Bell MT" panose="02020503060305020303" pitchFamily="18" charset="0"/>
              </a:rPr>
              <a:t> or false?</a:t>
            </a:r>
            <a:endParaRPr lang="ru-RU" b="1" dirty="0">
              <a:ln>
                <a:solidFill>
                  <a:srgbClr val="002060"/>
                </a:solidFill>
              </a:ln>
              <a:solidFill>
                <a:srgbClr val="002060"/>
              </a:solidFill>
              <a:latin typeface="Arial" pitchFamily="34" charset="0"/>
              <a:cs typeface="Arial" pitchFamily="34" charset="0"/>
            </a:endParaRPr>
          </a:p>
        </p:txBody>
      </p:sp>
      <p:sp>
        <p:nvSpPr>
          <p:cNvPr id="2078" name="Line 30"/>
          <p:cNvSpPr>
            <a:spLocks noChangeShapeType="1"/>
          </p:cNvSpPr>
          <p:nvPr/>
        </p:nvSpPr>
        <p:spPr bwMode="auto">
          <a:xfrm>
            <a:off x="6451812" y="4340599"/>
            <a:ext cx="0" cy="568325"/>
          </a:xfrm>
          <a:prstGeom prst="line">
            <a:avLst/>
          </a:prstGeom>
          <a:noFill/>
          <a:ln w="28575">
            <a:solidFill>
              <a:schemeClr val="accent3">
                <a:lumMod val="50000"/>
              </a:schemeClr>
            </a:solidFill>
            <a:round/>
            <a:headEnd/>
            <a:tailEnd type="triangle" w="med" len="med"/>
          </a:ln>
          <a:effectLst>
            <a:glow rad="228600">
              <a:schemeClr val="accent1">
                <a:satMod val="175000"/>
                <a:alpha val="40000"/>
              </a:schemeClr>
            </a:glow>
          </a:effec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a:solidFill>
                <a:srgbClr val="465562"/>
              </a:solidFill>
              <a:effectLst>
                <a:glow rad="101600">
                  <a:srgbClr val="E8A565">
                    <a:satMod val="175000"/>
                    <a:alpha val="40000"/>
                  </a:srgbClr>
                </a:glow>
              </a:effectLst>
              <a:latin typeface="Arial" charset="0"/>
            </a:endParaRPr>
          </a:p>
        </p:txBody>
      </p:sp>
      <p:sp>
        <p:nvSpPr>
          <p:cNvPr id="2081" name="Rectangle 33"/>
          <p:cNvSpPr>
            <a:spLocks noChangeArrowheads="1"/>
          </p:cNvSpPr>
          <p:nvPr/>
        </p:nvSpPr>
        <p:spPr bwMode="auto">
          <a:xfrm>
            <a:off x="2667003"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l" rtl="0" fontAlgn="base">
              <a:spcBef>
                <a:spcPct val="0"/>
              </a:spcBef>
              <a:spcAft>
                <a:spcPct val="0"/>
              </a:spcAft>
            </a:pPr>
            <a:endParaRPr lang="en-US">
              <a:solidFill>
                <a:srgbClr val="465562"/>
              </a:solidFill>
              <a:latin typeface="Arial" pitchFamily="34" charset="0"/>
              <a:cs typeface="Arial" pitchFamily="34" charset="0"/>
            </a:endParaRPr>
          </a:p>
        </p:txBody>
      </p:sp>
      <p:sp>
        <p:nvSpPr>
          <p:cNvPr id="2086" name="Rectangle 38"/>
          <p:cNvSpPr>
            <a:spLocks noChangeArrowheads="1"/>
          </p:cNvSpPr>
          <p:nvPr/>
        </p:nvSpPr>
        <p:spPr bwMode="auto">
          <a:xfrm>
            <a:off x="2567609" y="426424"/>
            <a:ext cx="828092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rtl="0" fontAlgn="base">
              <a:spcBef>
                <a:spcPct val="0"/>
              </a:spcBef>
              <a:spcAft>
                <a:spcPct val="0"/>
              </a:spcAft>
            </a:pPr>
            <a:r>
              <a:rPr lang="en-US" sz="3200" b="1" u="sng" dirty="0">
                <a:solidFill>
                  <a:srgbClr val="FF0000"/>
                </a:solidFill>
                <a:effectLst>
                  <a:outerShdw blurRad="38100" dist="38100" dir="2700000" algn="tl">
                    <a:srgbClr val="000000">
                      <a:alpha val="43137"/>
                    </a:srgbClr>
                  </a:outerShdw>
                </a:effectLst>
                <a:latin typeface="AucoinLight" panose="020D0602050304030204" pitchFamily="34" charset="0"/>
                <a:cs typeface="Arial" pitchFamily="34" charset="0"/>
              </a:rPr>
              <a:t>What happens during the motivation stage?</a:t>
            </a:r>
          </a:p>
        </p:txBody>
      </p:sp>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9DB63B7E-5E0B-490E-9CF7-8D47BCE70E89}"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3" name="Footer Placeholder 2"/>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a:t>
            </a:fld>
            <a:endParaRPr lang="ar-KW" b="1" i="1">
              <a:solidFill>
                <a:srgbClr val="002060"/>
              </a:solidFill>
            </a:endParaRPr>
          </a:p>
        </p:txBody>
      </p:sp>
    </p:spTree>
    <p:extLst>
      <p:ext uri="{BB962C8B-B14F-4D97-AF65-F5344CB8AC3E}">
        <p14:creationId xmlns:p14="http://schemas.microsoft.com/office/powerpoint/2010/main" xmlns="" val="6240149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title"/>
          </p:nvPr>
        </p:nvSpPr>
        <p:spPr>
          <a:xfrm>
            <a:off x="2719389" y="507875"/>
            <a:ext cx="7339012" cy="909767"/>
          </a:xfrm>
        </p:spPr>
        <p:txBody>
          <a:bodyPr/>
          <a:lstStyle/>
          <a:p>
            <a:pPr algn="ctr"/>
            <a:r>
              <a:rPr lang="en-US" altLang="ro-RO" dirty="0"/>
              <a:t>   </a:t>
            </a:r>
            <a:r>
              <a:rPr lang="en-US" altLang="ro-RO" b="1" u="sng" dirty="0">
                <a:solidFill>
                  <a:srgbClr val="FF0000"/>
                </a:solidFill>
                <a:effectLst>
                  <a:outerShdw blurRad="38100" dist="38100" dir="2700000" algn="tl">
                    <a:srgbClr val="000000">
                      <a:alpha val="43137"/>
                    </a:srgbClr>
                  </a:outerShdw>
                </a:effectLst>
                <a:latin typeface="AucoinLight" panose="020D0602050304030204" pitchFamily="34" charset="0"/>
              </a:rPr>
              <a:t>Types of thinking</a:t>
            </a:r>
          </a:p>
        </p:txBody>
      </p:sp>
      <p:sp>
        <p:nvSpPr>
          <p:cNvPr id="6" name="Date Placeholder 5"/>
          <p:cNvSpPr>
            <a:spLocks noGrp="1"/>
          </p:cNvSpPr>
          <p:nvPr>
            <p:ph type="dt" sz="half" idx="10"/>
          </p:nvPr>
        </p:nvSpPr>
        <p:spPr>
          <a:xfrm>
            <a:off x="5410199" y="6356356"/>
            <a:ext cx="1234440" cy="365125"/>
          </a:xfrm>
        </p:spPr>
        <p:txBody>
          <a:bodyPr vert="horz" lIns="91440" tIns="45720" rIns="91440" bIns="45720" rtlCol="0" anchor="ctr"/>
          <a:lstStyle/>
          <a:p>
            <a:fld id="{C53DCF21-D2E0-4930-8C29-58B3AD068BE0}"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7" name="Footer Placeholder 6"/>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0724" name="AutoShape 4"/>
          <p:cNvSpPr>
            <a:spLocks noChangeArrowheads="1"/>
          </p:cNvSpPr>
          <p:nvPr/>
        </p:nvSpPr>
        <p:spPr bwMode="gray">
          <a:xfrm>
            <a:off x="5029928" y="2927226"/>
            <a:ext cx="255985" cy="285750"/>
          </a:xfrm>
          <a:prstGeom prst="downArrow">
            <a:avLst>
              <a:gd name="adj1" fmla="val 58889"/>
              <a:gd name="adj2" fmla="val 60000"/>
            </a:avLst>
          </a:prstGeom>
          <a:solidFill>
            <a:schemeClr val="folHlink"/>
          </a:solidFill>
          <a:ln w="19050">
            <a:solidFill>
              <a:srgbClr val="FFFFFF"/>
            </a:solidFill>
            <a:miter lim="800000"/>
            <a:headEnd/>
            <a:tailEnd/>
          </a:ln>
          <a:effectLst>
            <a:outerShdw dist="35921" dir="2700000" algn="ctr" rotWithShape="0">
              <a:schemeClr val="bg2"/>
            </a:outerShdw>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sp>
        <p:nvSpPr>
          <p:cNvPr id="30725" name="AutoShape 5"/>
          <p:cNvSpPr>
            <a:spLocks noChangeArrowheads="1"/>
          </p:cNvSpPr>
          <p:nvPr/>
        </p:nvSpPr>
        <p:spPr bwMode="ltGray">
          <a:xfrm>
            <a:off x="5042369" y="4207233"/>
            <a:ext cx="255985" cy="285750"/>
          </a:xfrm>
          <a:prstGeom prst="downArrow">
            <a:avLst>
              <a:gd name="adj1" fmla="val 58889"/>
              <a:gd name="adj2" fmla="val 60000"/>
            </a:avLst>
          </a:prstGeom>
          <a:solidFill>
            <a:schemeClr val="accent2"/>
          </a:solidFill>
          <a:ln w="19050">
            <a:solidFill>
              <a:srgbClr val="FFFFFF"/>
            </a:solidFill>
            <a:miter lim="800000"/>
            <a:headEnd/>
            <a:tailEnd/>
          </a:ln>
          <a:effectLst>
            <a:outerShdw dist="35921" dir="2700000" algn="ctr" rotWithShape="0">
              <a:schemeClr val="bg2"/>
            </a:outerShdw>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grpSp>
        <p:nvGrpSpPr>
          <p:cNvPr id="2" name="Group 7"/>
          <p:cNvGrpSpPr>
            <a:grpSpLocks/>
          </p:cNvGrpSpPr>
          <p:nvPr/>
        </p:nvGrpSpPr>
        <p:grpSpPr bwMode="auto">
          <a:xfrm>
            <a:off x="3831432" y="3234680"/>
            <a:ext cx="2743200" cy="914400"/>
            <a:chOff x="2736" y="1803"/>
            <a:chExt cx="2552" cy="576"/>
          </a:xfrm>
        </p:grpSpPr>
        <p:sp>
          <p:nvSpPr>
            <p:cNvPr id="30728" name="Rectangle 8"/>
            <p:cNvSpPr>
              <a:spLocks noChangeArrowheads="1"/>
            </p:cNvSpPr>
            <p:nvPr/>
          </p:nvSpPr>
          <p:spPr bwMode="gray">
            <a:xfrm>
              <a:off x="2736" y="1803"/>
              <a:ext cx="2552" cy="576"/>
            </a:xfrm>
            <a:prstGeom prst="rect">
              <a:avLst/>
            </a:prstGeom>
            <a:solidFill>
              <a:srgbClr val="FFFFFF"/>
            </a:solidFill>
            <a:ln w="9525">
              <a:solidFill>
                <a:srgbClr val="FFFFFF"/>
              </a:solidFill>
              <a:miter lim="800000"/>
              <a:headEnd/>
              <a:tailEnd/>
            </a:ln>
            <a:effectLst>
              <a:outerShdw dist="107763" dir="2700000" algn="ctr" rotWithShape="0">
                <a:schemeClr val="bg2">
                  <a:alpha val="50000"/>
                </a:schemeClr>
              </a:outerShdw>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sp>
          <p:nvSpPr>
            <p:cNvPr id="30729" name="Rectangle 9"/>
            <p:cNvSpPr>
              <a:spLocks noChangeArrowheads="1"/>
            </p:cNvSpPr>
            <p:nvPr/>
          </p:nvSpPr>
          <p:spPr bwMode="gray">
            <a:xfrm>
              <a:off x="2743" y="1809"/>
              <a:ext cx="2536" cy="268"/>
            </a:xfrm>
            <a:prstGeom prst="rect">
              <a:avLst/>
            </a:prstGeom>
            <a:solidFill>
              <a:schemeClr val="accent2"/>
            </a:solidFill>
            <a:ln w="9525">
              <a:noFill/>
              <a:miter lim="800000"/>
              <a:headEnd/>
              <a:tailEnd/>
            </a:ln>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sp>
          <p:nvSpPr>
            <p:cNvPr id="30730" name="Rectangle 10"/>
            <p:cNvSpPr>
              <a:spLocks noChangeArrowheads="1"/>
            </p:cNvSpPr>
            <p:nvPr/>
          </p:nvSpPr>
          <p:spPr bwMode="gray">
            <a:xfrm>
              <a:off x="2744" y="2059"/>
              <a:ext cx="2535" cy="314"/>
            </a:xfrm>
            <a:prstGeom prst="rect">
              <a:avLst/>
            </a:prstGeom>
            <a:gradFill rotWithShape="1">
              <a:gsLst>
                <a:gs pos="0">
                  <a:schemeClr val="accent2">
                    <a:gamma/>
                    <a:tint val="61176"/>
                    <a:invGamma/>
                  </a:schemeClr>
                </a:gs>
                <a:gs pos="100000">
                  <a:schemeClr val="accent2"/>
                </a:gs>
              </a:gsLst>
              <a:lin ang="2700000" scaled="1"/>
            </a:gradFill>
            <a:ln w="9525">
              <a:noFill/>
              <a:miter lim="800000"/>
              <a:headEnd/>
              <a:tailEnd/>
            </a:ln>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grpSp>
      <p:sp>
        <p:nvSpPr>
          <p:cNvPr id="30731" name="Text Box 11"/>
          <p:cNvSpPr txBox="1">
            <a:spLocks noChangeArrowheads="1"/>
          </p:cNvSpPr>
          <p:nvPr/>
        </p:nvSpPr>
        <p:spPr bwMode="gray">
          <a:xfrm>
            <a:off x="3854055" y="3571015"/>
            <a:ext cx="2670575"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defPPr>
              <a:defRPr lang="en-US"/>
            </a:defPPr>
            <a:lvl1pPr algn="ctr">
              <a:spcBef>
                <a:spcPct val="50000"/>
              </a:spcBef>
              <a:defRPr b="1">
                <a:solidFill>
                  <a:srgbClr val="292405"/>
                </a:solidFill>
                <a:latin typeface="Bell MT" panose="02020503060305020303" pitchFamily="18" charset="0"/>
              </a:defRPr>
            </a:lvl1pPr>
            <a:lvl2pPr marL="742950" indent="-285750">
              <a:defRPr>
                <a:latin typeface="Constantia" panose="02030602050306030303" pitchFamily="18" charset="0"/>
              </a:defRPr>
            </a:lvl2pPr>
            <a:lvl3pPr marL="1143000" indent="-228600">
              <a:defRPr>
                <a:latin typeface="Constantia" panose="02030602050306030303" pitchFamily="18" charset="0"/>
              </a:defRPr>
            </a:lvl3pPr>
            <a:lvl4pPr marL="1600200" indent="-228600">
              <a:defRPr>
                <a:latin typeface="Constantia" panose="02030602050306030303" pitchFamily="18" charset="0"/>
              </a:defRPr>
            </a:lvl4pPr>
            <a:lvl5pPr marL="2057400" indent="-228600">
              <a:defRPr>
                <a:latin typeface="Constantia" panose="02030602050306030303" pitchFamily="18" charset="0"/>
              </a:defRPr>
            </a:lvl5pPr>
            <a:lvl6pPr marL="2514600" indent="-228600" fontAlgn="base">
              <a:spcBef>
                <a:spcPct val="0"/>
              </a:spcBef>
              <a:spcAft>
                <a:spcPct val="0"/>
              </a:spcAft>
              <a:defRPr>
                <a:latin typeface="Constantia" panose="02030602050306030303" pitchFamily="18" charset="0"/>
              </a:defRPr>
            </a:lvl6pPr>
            <a:lvl7pPr marL="2971800" indent="-228600" fontAlgn="base">
              <a:spcBef>
                <a:spcPct val="0"/>
              </a:spcBef>
              <a:spcAft>
                <a:spcPct val="0"/>
              </a:spcAft>
              <a:defRPr>
                <a:latin typeface="Constantia" panose="02030602050306030303" pitchFamily="18" charset="0"/>
              </a:defRPr>
            </a:lvl7pPr>
            <a:lvl8pPr marL="3429000" indent="-228600" fontAlgn="base">
              <a:spcBef>
                <a:spcPct val="0"/>
              </a:spcBef>
              <a:spcAft>
                <a:spcPct val="0"/>
              </a:spcAft>
              <a:defRPr>
                <a:latin typeface="Constantia" panose="02030602050306030303" pitchFamily="18" charset="0"/>
              </a:defRPr>
            </a:lvl8pPr>
            <a:lvl9pPr marL="3886200" indent="-228600" fontAlgn="base">
              <a:spcBef>
                <a:spcPct val="0"/>
              </a:spcBef>
              <a:spcAft>
                <a:spcPct val="0"/>
              </a:spcAft>
              <a:defRPr>
                <a:latin typeface="Constantia" panose="02030602050306030303" pitchFamily="18" charset="0"/>
              </a:defRPr>
            </a:lvl9pPr>
          </a:lstStyle>
          <a:p>
            <a:pPr rtl="0" fontAlgn="base">
              <a:spcAft>
                <a:spcPct val="0"/>
              </a:spcAft>
            </a:pPr>
            <a:r>
              <a:rPr lang="en-US" dirty="0"/>
              <a:t> I evaluate the world and express my opinion</a:t>
            </a:r>
          </a:p>
        </p:txBody>
      </p:sp>
      <p:grpSp>
        <p:nvGrpSpPr>
          <p:cNvPr id="3" name="Group 12"/>
          <p:cNvGrpSpPr>
            <a:grpSpLocks/>
          </p:cNvGrpSpPr>
          <p:nvPr/>
        </p:nvGrpSpPr>
        <p:grpSpPr bwMode="auto">
          <a:xfrm>
            <a:off x="3824288" y="4495265"/>
            <a:ext cx="2743200" cy="914400"/>
            <a:chOff x="2728" y="2640"/>
            <a:chExt cx="2552" cy="576"/>
          </a:xfrm>
        </p:grpSpPr>
        <p:sp>
          <p:nvSpPr>
            <p:cNvPr id="30733" name="Rectangle 13"/>
            <p:cNvSpPr>
              <a:spLocks noChangeArrowheads="1"/>
            </p:cNvSpPr>
            <p:nvPr/>
          </p:nvSpPr>
          <p:spPr bwMode="gray">
            <a:xfrm>
              <a:off x="2728" y="2640"/>
              <a:ext cx="2552" cy="576"/>
            </a:xfrm>
            <a:prstGeom prst="rect">
              <a:avLst/>
            </a:prstGeom>
            <a:solidFill>
              <a:srgbClr val="FFFFFF"/>
            </a:solidFill>
            <a:ln w="9525">
              <a:solidFill>
                <a:srgbClr val="FFFFFF"/>
              </a:solidFill>
              <a:miter lim="800000"/>
              <a:headEnd/>
              <a:tailEnd/>
            </a:ln>
            <a:effectLst>
              <a:outerShdw dist="107763" dir="2700000" algn="ctr" rotWithShape="0">
                <a:schemeClr val="bg2">
                  <a:alpha val="50000"/>
                </a:schemeClr>
              </a:outerShdw>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sp>
          <p:nvSpPr>
            <p:cNvPr id="30734" name="Rectangle 14"/>
            <p:cNvSpPr>
              <a:spLocks noChangeArrowheads="1"/>
            </p:cNvSpPr>
            <p:nvPr/>
          </p:nvSpPr>
          <p:spPr bwMode="gray">
            <a:xfrm>
              <a:off x="2743" y="2646"/>
              <a:ext cx="2528" cy="262"/>
            </a:xfrm>
            <a:prstGeom prst="rect">
              <a:avLst/>
            </a:prstGeom>
            <a:solidFill>
              <a:schemeClr val="hlink"/>
            </a:solidFill>
            <a:ln w="9525">
              <a:noFill/>
              <a:miter lim="800000"/>
              <a:headEnd/>
              <a:tailEnd/>
            </a:ln>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sp>
          <p:nvSpPr>
            <p:cNvPr id="30735" name="Rectangle 15"/>
            <p:cNvSpPr>
              <a:spLocks noChangeArrowheads="1"/>
            </p:cNvSpPr>
            <p:nvPr/>
          </p:nvSpPr>
          <p:spPr bwMode="gray">
            <a:xfrm>
              <a:off x="2736" y="2896"/>
              <a:ext cx="2535" cy="314"/>
            </a:xfrm>
            <a:prstGeom prst="rect">
              <a:avLst/>
            </a:prstGeom>
            <a:gradFill rotWithShape="1">
              <a:gsLst>
                <a:gs pos="0">
                  <a:schemeClr val="hlink">
                    <a:gamma/>
                    <a:tint val="61176"/>
                    <a:invGamma/>
                  </a:schemeClr>
                </a:gs>
                <a:gs pos="100000">
                  <a:schemeClr val="hlink"/>
                </a:gs>
              </a:gsLst>
              <a:lin ang="2700000" scaled="1"/>
            </a:gradFill>
            <a:ln w="9525">
              <a:noFill/>
              <a:miter lim="800000"/>
              <a:headEnd/>
              <a:tailEnd/>
            </a:ln>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grpSp>
      <p:sp>
        <p:nvSpPr>
          <p:cNvPr id="30736" name="Text Box 16"/>
          <p:cNvSpPr txBox="1">
            <a:spLocks noChangeArrowheads="1"/>
          </p:cNvSpPr>
          <p:nvPr/>
        </p:nvSpPr>
        <p:spPr bwMode="gray">
          <a:xfrm>
            <a:off x="3791744" y="4957079"/>
            <a:ext cx="2651760"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defPPr>
              <a:defRPr lang="en-US"/>
            </a:defPPr>
            <a:lvl1pPr algn="ctr">
              <a:spcBef>
                <a:spcPct val="50000"/>
              </a:spcBef>
              <a:defRPr b="1">
                <a:solidFill>
                  <a:srgbClr val="292405"/>
                </a:solidFill>
                <a:latin typeface="Bell MT" panose="02020503060305020303" pitchFamily="18" charset="0"/>
              </a:defRPr>
            </a:lvl1pPr>
            <a:lvl2pPr marL="742950" indent="-285750">
              <a:defRPr>
                <a:latin typeface="Constantia" panose="02030602050306030303" pitchFamily="18" charset="0"/>
              </a:defRPr>
            </a:lvl2pPr>
            <a:lvl3pPr marL="1143000" indent="-228600">
              <a:defRPr>
                <a:latin typeface="Constantia" panose="02030602050306030303" pitchFamily="18" charset="0"/>
              </a:defRPr>
            </a:lvl3pPr>
            <a:lvl4pPr marL="1600200" indent="-228600">
              <a:defRPr>
                <a:latin typeface="Constantia" panose="02030602050306030303" pitchFamily="18" charset="0"/>
              </a:defRPr>
            </a:lvl4pPr>
            <a:lvl5pPr marL="2057400" indent="-228600">
              <a:defRPr>
                <a:latin typeface="Constantia" panose="02030602050306030303" pitchFamily="18" charset="0"/>
              </a:defRPr>
            </a:lvl5pPr>
            <a:lvl6pPr marL="2514600" indent="-228600" fontAlgn="base">
              <a:spcBef>
                <a:spcPct val="0"/>
              </a:spcBef>
              <a:spcAft>
                <a:spcPct val="0"/>
              </a:spcAft>
              <a:defRPr>
                <a:latin typeface="Constantia" panose="02030602050306030303" pitchFamily="18" charset="0"/>
              </a:defRPr>
            </a:lvl6pPr>
            <a:lvl7pPr marL="2971800" indent="-228600" fontAlgn="base">
              <a:spcBef>
                <a:spcPct val="0"/>
              </a:spcBef>
              <a:spcAft>
                <a:spcPct val="0"/>
              </a:spcAft>
              <a:defRPr>
                <a:latin typeface="Constantia" panose="02030602050306030303" pitchFamily="18" charset="0"/>
              </a:defRPr>
            </a:lvl7pPr>
            <a:lvl8pPr marL="3429000" indent="-228600" fontAlgn="base">
              <a:spcBef>
                <a:spcPct val="0"/>
              </a:spcBef>
              <a:spcAft>
                <a:spcPct val="0"/>
              </a:spcAft>
              <a:defRPr>
                <a:latin typeface="Constantia" panose="02030602050306030303" pitchFamily="18" charset="0"/>
              </a:defRPr>
            </a:lvl8pPr>
            <a:lvl9pPr marL="3886200" indent="-228600" fontAlgn="base">
              <a:spcBef>
                <a:spcPct val="0"/>
              </a:spcBef>
              <a:spcAft>
                <a:spcPct val="0"/>
              </a:spcAft>
              <a:defRPr>
                <a:latin typeface="Constantia" panose="02030602050306030303" pitchFamily="18" charset="0"/>
              </a:defRPr>
            </a:lvl9pPr>
          </a:lstStyle>
          <a:p>
            <a:pPr rtl="0" fontAlgn="base">
              <a:spcAft>
                <a:spcPct val="0"/>
              </a:spcAft>
            </a:pPr>
            <a:r>
              <a:rPr lang="en-US" dirty="0"/>
              <a:t> I'm changing the world</a:t>
            </a:r>
          </a:p>
        </p:txBody>
      </p:sp>
      <p:sp>
        <p:nvSpPr>
          <p:cNvPr id="30737" name="Text Box 17"/>
          <p:cNvSpPr txBox="1">
            <a:spLocks noChangeArrowheads="1"/>
          </p:cNvSpPr>
          <p:nvPr/>
        </p:nvSpPr>
        <p:spPr bwMode="gray">
          <a:xfrm>
            <a:off x="4151784" y="3286725"/>
            <a:ext cx="1920240" cy="646331"/>
          </a:xfrm>
          <a:prstGeom prst="rect">
            <a:avLst/>
          </a:prstGeom>
          <a:noFill/>
          <a:ln w="9525" algn="ctr">
            <a:noFill/>
            <a:miter lim="800000"/>
            <a:headEnd/>
            <a:tailEnd/>
          </a:ln>
          <a:effectLst/>
        </p:spPr>
        <p:txBody>
          <a:bodyPr wrap="square">
            <a:spAutoFit/>
          </a:bodyPr>
          <a:lstStyle>
            <a:defPPr>
              <a:defRPr lang="en-US"/>
            </a:defPPr>
            <a:lvl1pPr algn="ctr">
              <a:spcBef>
                <a:spcPct val="50000"/>
              </a:spcBef>
              <a:defRPr b="1">
                <a:solidFill>
                  <a:srgbClr val="002060"/>
                </a:solidFill>
                <a:effectLst>
                  <a:outerShdw blurRad="38100" dist="38100" dir="2700000" algn="tl">
                    <a:srgbClr val="000000">
                      <a:alpha val="43137"/>
                    </a:srgbClr>
                  </a:outerShdw>
                </a:effectLst>
              </a:defRPr>
            </a:lvl1pPr>
          </a:lstStyle>
          <a:p>
            <a:pPr rtl="0" fontAlgn="base">
              <a:spcAft>
                <a:spcPct val="0"/>
              </a:spcAft>
            </a:pPr>
            <a:r>
              <a:rPr lang="en-US" dirty="0">
                <a:latin typeface="AucoinLight" panose="020D0602050304030204" pitchFamily="34" charset="0"/>
              </a:rPr>
              <a:t>Critical</a:t>
            </a:r>
            <a:r>
              <a:rPr lang="en-US" dirty="0">
                <a:latin typeface="Arial" charset="0"/>
              </a:rPr>
              <a:t> </a:t>
            </a:r>
            <a:r>
              <a:rPr lang="en-US" dirty="0">
                <a:latin typeface="AucoinLight" panose="020D0602050304030204" pitchFamily="34" charset="0"/>
              </a:rPr>
              <a:t>thinking</a:t>
            </a:r>
          </a:p>
        </p:txBody>
      </p:sp>
      <p:sp>
        <p:nvSpPr>
          <p:cNvPr id="30738" name="Text Box 18"/>
          <p:cNvSpPr txBox="1">
            <a:spLocks noChangeArrowheads="1"/>
          </p:cNvSpPr>
          <p:nvPr/>
        </p:nvSpPr>
        <p:spPr bwMode="gray">
          <a:xfrm>
            <a:off x="4223792" y="4498441"/>
            <a:ext cx="1920240" cy="646331"/>
          </a:xfrm>
          <a:prstGeom prst="rect">
            <a:avLst/>
          </a:prstGeom>
          <a:noFill/>
          <a:ln w="9525" algn="ctr">
            <a:noFill/>
            <a:miter lim="800000"/>
            <a:headEnd/>
            <a:tailEnd/>
          </a:ln>
          <a:effectLst/>
        </p:spPr>
        <p:txBody>
          <a:bodyPr>
            <a:spAutoFit/>
          </a:bodyPr>
          <a:lstStyle/>
          <a:p>
            <a:pPr algn="ctr" rtl="0" fontAlgn="base">
              <a:spcBef>
                <a:spcPct val="50000"/>
              </a:spcBef>
              <a:spcAft>
                <a:spcPct val="0"/>
              </a:spcAft>
              <a:defRPr/>
            </a:pPr>
            <a:r>
              <a:rPr lang="en-US" b="1" dirty="0">
                <a:solidFill>
                  <a:srgbClr val="002060"/>
                </a:solidFill>
                <a:effectLst>
                  <a:outerShdw blurRad="38100" dist="38100" dir="2700000" algn="tl">
                    <a:srgbClr val="000000">
                      <a:alpha val="43137"/>
                    </a:srgbClr>
                  </a:outerShdw>
                </a:effectLst>
                <a:latin typeface="AucoinLight" panose="020D0602050304030204" pitchFamily="34" charset="0"/>
              </a:rPr>
              <a:t>Creative thinking</a:t>
            </a:r>
          </a:p>
        </p:txBody>
      </p:sp>
      <p:sp>
        <p:nvSpPr>
          <p:cNvPr id="30740" name="Freeform 20"/>
          <p:cNvSpPr>
            <a:spLocks/>
          </p:cNvSpPr>
          <p:nvPr/>
        </p:nvSpPr>
        <p:spPr bwMode="gray">
          <a:xfrm flipH="1">
            <a:off x="7864092" y="2928939"/>
            <a:ext cx="586978" cy="401637"/>
          </a:xfrm>
          <a:custGeom>
            <a:avLst/>
            <a:gdLst/>
            <a:ahLst/>
            <a:cxnLst>
              <a:cxn ang="0">
                <a:pos x="0" y="166"/>
              </a:cxn>
              <a:cxn ang="0">
                <a:pos x="58" y="173"/>
              </a:cxn>
              <a:cxn ang="0">
                <a:pos x="297" y="32"/>
              </a:cxn>
              <a:cxn ang="0">
                <a:pos x="289" y="8"/>
              </a:cxn>
              <a:cxn ang="0">
                <a:pos x="223" y="26"/>
              </a:cxn>
              <a:cxn ang="0">
                <a:pos x="0" y="166"/>
              </a:cxn>
            </a:cxnLst>
            <a:rect l="0" t="0" r="r" b="b"/>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333333">
                  <a:gamma/>
                  <a:shade val="0"/>
                  <a:invGamma/>
                  <a:alpha val="0"/>
                </a:srgbClr>
              </a:gs>
              <a:gs pos="100000">
                <a:srgbClr val="333333"/>
              </a:gs>
            </a:gsLst>
            <a:lin ang="5400000" scaled="1"/>
          </a:gradFill>
          <a:ln w="9525">
            <a:noFill/>
            <a:round/>
            <a:headEnd/>
            <a:tailEnd/>
          </a:ln>
          <a:effectLst/>
        </p:spPr>
        <p:txBody>
          <a:bodyPr/>
          <a:lstStyle/>
          <a:p>
            <a:pPr algn="l" rtl="0" fontAlgn="base">
              <a:spcBef>
                <a:spcPct val="0"/>
              </a:spcBef>
              <a:spcAft>
                <a:spcPct val="0"/>
              </a:spcAft>
              <a:defRPr/>
            </a:pPr>
            <a:endParaRPr lang="en-US" sz="1350">
              <a:solidFill>
                <a:srgbClr val="000000"/>
              </a:solidFill>
              <a:latin typeface="Arial" charset="0"/>
            </a:endParaRPr>
          </a:p>
        </p:txBody>
      </p:sp>
      <p:sp>
        <p:nvSpPr>
          <p:cNvPr id="30741" name="Freeform 21"/>
          <p:cNvSpPr>
            <a:spLocks/>
          </p:cNvSpPr>
          <p:nvPr/>
        </p:nvSpPr>
        <p:spPr bwMode="gray">
          <a:xfrm>
            <a:off x="8185563" y="3071810"/>
            <a:ext cx="614363" cy="388938"/>
          </a:xfrm>
          <a:custGeom>
            <a:avLst/>
            <a:gdLst/>
            <a:ahLst/>
            <a:cxnLst>
              <a:cxn ang="0">
                <a:pos x="882" y="374"/>
              </a:cxn>
              <a:cxn ang="0">
                <a:pos x="719" y="425"/>
              </a:cxn>
              <a:cxn ang="0">
                <a:pos x="88" y="93"/>
              </a:cxn>
              <a:cxn ang="0">
                <a:pos x="188" y="3"/>
              </a:cxn>
              <a:cxn ang="0">
                <a:pos x="343" y="73"/>
              </a:cxn>
              <a:cxn ang="0">
                <a:pos x="882" y="374"/>
              </a:cxn>
            </a:cxnLst>
            <a:rect l="0" t="0" r="r" b="b"/>
            <a:pathLst>
              <a:path w="882" h="425">
                <a:moveTo>
                  <a:pt x="882" y="374"/>
                </a:moveTo>
                <a:lnTo>
                  <a:pt x="719" y="425"/>
                </a:lnTo>
                <a:lnTo>
                  <a:pt x="88" y="93"/>
                </a:lnTo>
                <a:cubicBezTo>
                  <a:pt x="0" y="23"/>
                  <a:pt x="145" y="5"/>
                  <a:pt x="188" y="3"/>
                </a:cubicBezTo>
                <a:cubicBezTo>
                  <a:pt x="218" y="0"/>
                  <a:pt x="221" y="8"/>
                  <a:pt x="343" y="73"/>
                </a:cubicBezTo>
                <a:lnTo>
                  <a:pt x="882" y="374"/>
                </a:lnTo>
                <a:close/>
              </a:path>
            </a:pathLst>
          </a:custGeom>
          <a:gradFill rotWithShape="1">
            <a:gsLst>
              <a:gs pos="0">
                <a:srgbClr val="333333">
                  <a:gamma/>
                  <a:shade val="0"/>
                  <a:invGamma/>
                  <a:alpha val="0"/>
                </a:srgbClr>
              </a:gs>
              <a:gs pos="100000">
                <a:srgbClr val="333333"/>
              </a:gs>
            </a:gsLst>
            <a:lin ang="5400000" scaled="1"/>
          </a:gradFill>
          <a:ln w="9525">
            <a:noFill/>
            <a:round/>
            <a:headEnd/>
            <a:tailEnd/>
          </a:ln>
          <a:effectLst/>
        </p:spPr>
        <p:txBody>
          <a:bodyPr/>
          <a:lstStyle/>
          <a:p>
            <a:pPr algn="l" rtl="0" fontAlgn="base">
              <a:spcBef>
                <a:spcPct val="0"/>
              </a:spcBef>
              <a:spcAft>
                <a:spcPct val="0"/>
              </a:spcAft>
              <a:defRPr/>
            </a:pPr>
            <a:endParaRPr lang="en-US" sz="1350">
              <a:solidFill>
                <a:srgbClr val="000000"/>
              </a:solidFill>
              <a:latin typeface="Arial" charset="0"/>
            </a:endParaRPr>
          </a:p>
        </p:txBody>
      </p:sp>
      <p:sp>
        <p:nvSpPr>
          <p:cNvPr id="30742" name="Freeform 22"/>
          <p:cNvSpPr>
            <a:spLocks/>
          </p:cNvSpPr>
          <p:nvPr/>
        </p:nvSpPr>
        <p:spPr bwMode="gray">
          <a:xfrm>
            <a:off x="7596200" y="3071810"/>
            <a:ext cx="521494" cy="328612"/>
          </a:xfrm>
          <a:custGeom>
            <a:avLst/>
            <a:gdLst/>
            <a:ahLst/>
            <a:cxnLst>
              <a:cxn ang="0">
                <a:pos x="748" y="320"/>
              </a:cxn>
              <a:cxn ang="0">
                <a:pos x="604" y="354"/>
              </a:cxn>
              <a:cxn ang="0">
                <a:pos x="63" y="84"/>
              </a:cxn>
              <a:cxn ang="0">
                <a:pos x="221" y="39"/>
              </a:cxn>
              <a:cxn ang="0">
                <a:pos x="748" y="320"/>
              </a:cxn>
            </a:cxnLst>
            <a:rect l="0" t="0" r="r" b="b"/>
            <a:pathLst>
              <a:path w="748" h="354">
                <a:moveTo>
                  <a:pt x="748" y="320"/>
                </a:moveTo>
                <a:lnTo>
                  <a:pt x="604" y="354"/>
                </a:lnTo>
                <a:lnTo>
                  <a:pt x="63" y="84"/>
                </a:lnTo>
                <a:cubicBezTo>
                  <a:pt x="0" y="31"/>
                  <a:pt x="107" y="0"/>
                  <a:pt x="221" y="39"/>
                </a:cubicBezTo>
                <a:lnTo>
                  <a:pt x="748" y="320"/>
                </a:lnTo>
                <a:close/>
              </a:path>
            </a:pathLst>
          </a:custGeom>
          <a:gradFill rotWithShape="1">
            <a:gsLst>
              <a:gs pos="0">
                <a:srgbClr val="333333">
                  <a:gamma/>
                  <a:shade val="0"/>
                  <a:invGamma/>
                  <a:alpha val="0"/>
                </a:srgbClr>
              </a:gs>
              <a:gs pos="100000">
                <a:srgbClr val="333333"/>
              </a:gs>
            </a:gsLst>
            <a:lin ang="5400000" scaled="1"/>
          </a:gradFill>
          <a:ln w="9525">
            <a:noFill/>
            <a:round/>
            <a:headEnd/>
            <a:tailEnd/>
          </a:ln>
          <a:effectLst/>
        </p:spPr>
        <p:txBody>
          <a:bodyPr/>
          <a:lstStyle/>
          <a:p>
            <a:pPr algn="l" rtl="0" fontAlgn="base">
              <a:spcBef>
                <a:spcPct val="0"/>
              </a:spcBef>
              <a:spcAft>
                <a:spcPct val="0"/>
              </a:spcAft>
              <a:defRPr/>
            </a:pPr>
            <a:endParaRPr lang="en-US" sz="1350">
              <a:solidFill>
                <a:srgbClr val="000000"/>
              </a:solidFill>
              <a:latin typeface="Arial" charset="0"/>
            </a:endParaRPr>
          </a:p>
        </p:txBody>
      </p:sp>
      <p:grpSp>
        <p:nvGrpSpPr>
          <p:cNvPr id="4" name="Group 23"/>
          <p:cNvGrpSpPr>
            <a:grpSpLocks/>
          </p:cNvGrpSpPr>
          <p:nvPr/>
        </p:nvGrpSpPr>
        <p:grpSpPr bwMode="auto">
          <a:xfrm>
            <a:off x="7756936" y="2571744"/>
            <a:ext cx="915590" cy="1384300"/>
            <a:chOff x="313" y="2400"/>
            <a:chExt cx="1349" cy="1534"/>
          </a:xfrm>
        </p:grpSpPr>
        <p:sp>
          <p:nvSpPr>
            <p:cNvPr id="30744" name="Freeform 24"/>
            <p:cNvSpPr>
              <a:spLocks/>
            </p:cNvSpPr>
            <p:nvPr/>
          </p:nvSpPr>
          <p:spPr bwMode="gray">
            <a:xfrm flipH="1">
              <a:off x="1229" y="2813"/>
              <a:ext cx="433" cy="1098"/>
            </a:xfrm>
            <a:custGeom>
              <a:avLst/>
              <a:gdLst/>
              <a:ahLst/>
              <a:cxnLst>
                <a:cxn ang="0">
                  <a:pos x="103" y="101"/>
                </a:cxn>
                <a:cxn ang="0">
                  <a:pos x="74" y="50"/>
                </a:cxn>
                <a:cxn ang="0">
                  <a:pos x="121" y="1"/>
                </a:cxn>
                <a:cxn ang="0">
                  <a:pos x="171" y="52"/>
                </a:cxn>
                <a:cxn ang="0">
                  <a:pos x="135" y="101"/>
                </a:cxn>
                <a:cxn ang="0">
                  <a:pos x="134" y="124"/>
                </a:cxn>
                <a:cxn ang="0">
                  <a:pos x="209" y="145"/>
                </a:cxn>
                <a:cxn ang="0">
                  <a:pos x="221" y="204"/>
                </a:cxn>
                <a:cxn ang="0">
                  <a:pos x="218" y="321"/>
                </a:cxn>
                <a:cxn ang="0">
                  <a:pos x="209" y="365"/>
                </a:cxn>
                <a:cxn ang="0">
                  <a:pos x="196" y="308"/>
                </a:cxn>
                <a:cxn ang="0">
                  <a:pos x="187" y="202"/>
                </a:cxn>
                <a:cxn ang="0">
                  <a:pos x="170" y="321"/>
                </a:cxn>
                <a:cxn ang="0">
                  <a:pos x="144" y="569"/>
                </a:cxn>
                <a:cxn ang="0">
                  <a:pos x="78" y="565"/>
                </a:cxn>
                <a:cxn ang="0">
                  <a:pos x="50" y="325"/>
                </a:cxn>
                <a:cxn ang="0">
                  <a:pos x="33" y="208"/>
                </a:cxn>
                <a:cxn ang="0">
                  <a:pos x="25" y="310"/>
                </a:cxn>
                <a:cxn ang="0">
                  <a:pos x="12" y="365"/>
                </a:cxn>
                <a:cxn ang="0">
                  <a:pos x="1" y="305"/>
                </a:cxn>
                <a:cxn ang="0">
                  <a:pos x="7" y="184"/>
                </a:cxn>
                <a:cxn ang="0">
                  <a:pos x="23" y="140"/>
                </a:cxn>
                <a:cxn ang="0">
                  <a:pos x="102" y="124"/>
                </a:cxn>
                <a:cxn ang="0">
                  <a:pos x="103" y="101"/>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amma/>
                    <a:shade val="66667"/>
                    <a:invGamma/>
                  </a:srgbClr>
                </a:gs>
                <a:gs pos="100000">
                  <a:srgbClr val="EAEAEA"/>
                </a:gs>
              </a:gsLst>
              <a:lin ang="18900000" scaled="1"/>
            </a:gradFill>
            <a:ln w="9525">
              <a:noFill/>
              <a:round/>
              <a:headEnd/>
              <a:tailEnd/>
            </a:ln>
            <a:effectLst/>
            <a:scene3d>
              <a:camera prst="legacyPerspectiveTopLeft">
                <a:rot lat="0" lon="20099999" rev="0"/>
              </a:camera>
              <a:lightRig rig="legacyFlat3" dir="t"/>
            </a:scene3d>
            <a:sp3d extrusionH="36500" prstMaterial="legacyPlastic">
              <a:bevelT w="13500" h="13500" prst="angle"/>
              <a:bevelB w="13500" h="13500" prst="angle"/>
              <a:extrusionClr>
                <a:srgbClr val="5F5F5F"/>
              </a:extrusionClr>
            </a:sp3d>
          </p:spPr>
          <p:txBody>
            <a:bodyPr>
              <a:flatTx/>
            </a:bodyPr>
            <a:lstStyle/>
            <a:p>
              <a:pPr algn="l" rtl="0" fontAlgn="base">
                <a:spcBef>
                  <a:spcPct val="0"/>
                </a:spcBef>
                <a:spcAft>
                  <a:spcPct val="0"/>
                </a:spcAft>
                <a:defRPr/>
              </a:pPr>
              <a:endParaRPr lang="en-US" sz="1350">
                <a:solidFill>
                  <a:srgbClr val="000000"/>
                </a:solidFill>
                <a:latin typeface="Arial" charset="0"/>
              </a:endParaRPr>
            </a:p>
          </p:txBody>
        </p:sp>
        <p:sp>
          <p:nvSpPr>
            <p:cNvPr id="30745" name="Freeform 25"/>
            <p:cNvSpPr>
              <a:spLocks/>
            </p:cNvSpPr>
            <p:nvPr/>
          </p:nvSpPr>
          <p:spPr bwMode="gray">
            <a:xfrm flipH="1">
              <a:off x="701" y="2400"/>
              <a:ext cx="544" cy="1379"/>
            </a:xfrm>
            <a:custGeom>
              <a:avLst/>
              <a:gdLst/>
              <a:ahLst/>
              <a:cxnLst>
                <a:cxn ang="0">
                  <a:pos x="103" y="101"/>
                </a:cxn>
                <a:cxn ang="0">
                  <a:pos x="74" y="50"/>
                </a:cxn>
                <a:cxn ang="0">
                  <a:pos x="121" y="1"/>
                </a:cxn>
                <a:cxn ang="0">
                  <a:pos x="171" y="52"/>
                </a:cxn>
                <a:cxn ang="0">
                  <a:pos x="135" y="101"/>
                </a:cxn>
                <a:cxn ang="0">
                  <a:pos x="134" y="124"/>
                </a:cxn>
                <a:cxn ang="0">
                  <a:pos x="209" y="145"/>
                </a:cxn>
                <a:cxn ang="0">
                  <a:pos x="221" y="204"/>
                </a:cxn>
                <a:cxn ang="0">
                  <a:pos x="218" y="321"/>
                </a:cxn>
                <a:cxn ang="0">
                  <a:pos x="209" y="365"/>
                </a:cxn>
                <a:cxn ang="0">
                  <a:pos x="196" y="308"/>
                </a:cxn>
                <a:cxn ang="0">
                  <a:pos x="187" y="202"/>
                </a:cxn>
                <a:cxn ang="0">
                  <a:pos x="170" y="321"/>
                </a:cxn>
                <a:cxn ang="0">
                  <a:pos x="144" y="569"/>
                </a:cxn>
                <a:cxn ang="0">
                  <a:pos x="78" y="565"/>
                </a:cxn>
                <a:cxn ang="0">
                  <a:pos x="50" y="325"/>
                </a:cxn>
                <a:cxn ang="0">
                  <a:pos x="33" y="208"/>
                </a:cxn>
                <a:cxn ang="0">
                  <a:pos x="25" y="310"/>
                </a:cxn>
                <a:cxn ang="0">
                  <a:pos x="12" y="365"/>
                </a:cxn>
                <a:cxn ang="0">
                  <a:pos x="1" y="305"/>
                </a:cxn>
                <a:cxn ang="0">
                  <a:pos x="7" y="184"/>
                </a:cxn>
                <a:cxn ang="0">
                  <a:pos x="23" y="140"/>
                </a:cxn>
                <a:cxn ang="0">
                  <a:pos x="102" y="124"/>
                </a:cxn>
                <a:cxn ang="0">
                  <a:pos x="103" y="101"/>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amma/>
                    <a:shade val="70196"/>
                    <a:invGamma/>
                  </a:srgbClr>
                </a:gs>
                <a:gs pos="100000">
                  <a:srgbClr val="EAEAEA"/>
                </a:gs>
              </a:gsLst>
              <a:lin ang="18900000" scaled="1"/>
            </a:gradFill>
            <a:ln w="9525">
              <a:noFill/>
              <a:round/>
              <a:headEnd/>
              <a:tailEnd/>
            </a:ln>
            <a:effectLst/>
            <a:scene3d>
              <a:camera prst="legacyPerspectiveTopLeft">
                <a:rot lat="0" lon="19799999" rev="0"/>
              </a:camera>
              <a:lightRig rig="legacyFlat3" dir="t"/>
            </a:scene3d>
            <a:sp3d extrusionH="36500" prstMaterial="legacyPlastic">
              <a:bevelT w="13500" h="13500" prst="angle"/>
              <a:bevelB w="13500" h="13500" prst="angle"/>
              <a:extrusionClr>
                <a:srgbClr val="5F5F5F"/>
              </a:extrusionClr>
            </a:sp3d>
          </p:spPr>
          <p:txBody>
            <a:bodyPr>
              <a:flatTx/>
            </a:bodyPr>
            <a:lstStyle/>
            <a:p>
              <a:pPr algn="l" rtl="0" fontAlgn="base">
                <a:spcBef>
                  <a:spcPct val="0"/>
                </a:spcBef>
                <a:spcAft>
                  <a:spcPct val="0"/>
                </a:spcAft>
                <a:defRPr/>
              </a:pPr>
              <a:endParaRPr lang="en-US" sz="1350">
                <a:solidFill>
                  <a:srgbClr val="000000"/>
                </a:solidFill>
                <a:latin typeface="Arial" charset="0"/>
              </a:endParaRPr>
            </a:p>
          </p:txBody>
        </p:sp>
        <p:sp>
          <p:nvSpPr>
            <p:cNvPr id="30746" name="Freeform 26"/>
            <p:cNvSpPr>
              <a:spLocks/>
            </p:cNvSpPr>
            <p:nvPr/>
          </p:nvSpPr>
          <p:spPr bwMode="gray">
            <a:xfrm flipH="1">
              <a:off x="313" y="2836"/>
              <a:ext cx="433" cy="1098"/>
            </a:xfrm>
            <a:custGeom>
              <a:avLst/>
              <a:gdLst/>
              <a:ahLst/>
              <a:cxnLst>
                <a:cxn ang="0">
                  <a:pos x="103" y="101"/>
                </a:cxn>
                <a:cxn ang="0">
                  <a:pos x="74" y="50"/>
                </a:cxn>
                <a:cxn ang="0">
                  <a:pos x="121" y="1"/>
                </a:cxn>
                <a:cxn ang="0">
                  <a:pos x="171" y="52"/>
                </a:cxn>
                <a:cxn ang="0">
                  <a:pos x="135" y="101"/>
                </a:cxn>
                <a:cxn ang="0">
                  <a:pos x="134" y="124"/>
                </a:cxn>
                <a:cxn ang="0">
                  <a:pos x="209" y="145"/>
                </a:cxn>
                <a:cxn ang="0">
                  <a:pos x="221" y="204"/>
                </a:cxn>
                <a:cxn ang="0">
                  <a:pos x="218" y="321"/>
                </a:cxn>
                <a:cxn ang="0">
                  <a:pos x="209" y="365"/>
                </a:cxn>
                <a:cxn ang="0">
                  <a:pos x="196" y="308"/>
                </a:cxn>
                <a:cxn ang="0">
                  <a:pos x="187" y="202"/>
                </a:cxn>
                <a:cxn ang="0">
                  <a:pos x="170" y="321"/>
                </a:cxn>
                <a:cxn ang="0">
                  <a:pos x="144" y="569"/>
                </a:cxn>
                <a:cxn ang="0">
                  <a:pos x="78" y="565"/>
                </a:cxn>
                <a:cxn ang="0">
                  <a:pos x="50" y="325"/>
                </a:cxn>
                <a:cxn ang="0">
                  <a:pos x="33" y="208"/>
                </a:cxn>
                <a:cxn ang="0">
                  <a:pos x="25" y="310"/>
                </a:cxn>
                <a:cxn ang="0">
                  <a:pos x="12" y="365"/>
                </a:cxn>
                <a:cxn ang="0">
                  <a:pos x="1" y="305"/>
                </a:cxn>
                <a:cxn ang="0">
                  <a:pos x="7" y="184"/>
                </a:cxn>
                <a:cxn ang="0">
                  <a:pos x="23" y="140"/>
                </a:cxn>
                <a:cxn ang="0">
                  <a:pos x="102" y="124"/>
                </a:cxn>
                <a:cxn ang="0">
                  <a:pos x="103" y="101"/>
                </a:cxn>
              </a:cxnLst>
              <a:rect l="0" t="0" r="r" b="b"/>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amma/>
                    <a:shade val="66667"/>
                    <a:invGamma/>
                  </a:srgbClr>
                </a:gs>
                <a:gs pos="100000">
                  <a:srgbClr val="EAEAEA"/>
                </a:gs>
              </a:gsLst>
              <a:lin ang="18900000" scaled="1"/>
            </a:gradFill>
            <a:ln w="9525">
              <a:noFill/>
              <a:round/>
              <a:headEnd/>
              <a:tailEnd/>
            </a:ln>
            <a:effectLst/>
            <a:scene3d>
              <a:camera prst="legacyPerspectiveTopLeft">
                <a:rot lat="0" lon="20099999" rev="0"/>
              </a:camera>
              <a:lightRig rig="legacyFlat3" dir="t"/>
            </a:scene3d>
            <a:sp3d extrusionH="36500" prstMaterial="legacyPlastic">
              <a:bevelT w="13500" h="13500" prst="angle"/>
              <a:bevelB w="13500" h="13500" prst="angle"/>
              <a:extrusionClr>
                <a:srgbClr val="5F5F5F"/>
              </a:extrusionClr>
            </a:sp3d>
          </p:spPr>
          <p:txBody>
            <a:bodyPr>
              <a:flatTx/>
            </a:bodyPr>
            <a:lstStyle/>
            <a:p>
              <a:pPr algn="l" rtl="0" fontAlgn="base">
                <a:spcBef>
                  <a:spcPct val="0"/>
                </a:spcBef>
                <a:spcAft>
                  <a:spcPct val="0"/>
                </a:spcAft>
                <a:defRPr/>
              </a:pPr>
              <a:endParaRPr lang="en-US" sz="1350">
                <a:solidFill>
                  <a:srgbClr val="000000"/>
                </a:solidFill>
                <a:latin typeface="Arial" charset="0"/>
              </a:endParaRPr>
            </a:p>
          </p:txBody>
        </p:sp>
      </p:grpSp>
      <p:grpSp>
        <p:nvGrpSpPr>
          <p:cNvPr id="5" name="Group 27"/>
          <p:cNvGrpSpPr>
            <a:grpSpLocks/>
          </p:cNvGrpSpPr>
          <p:nvPr/>
        </p:nvGrpSpPr>
        <p:grpSpPr bwMode="auto">
          <a:xfrm>
            <a:off x="3824288" y="1985963"/>
            <a:ext cx="2743200" cy="914400"/>
            <a:chOff x="2728" y="983"/>
            <a:chExt cx="2552" cy="576"/>
          </a:xfrm>
        </p:grpSpPr>
        <p:sp>
          <p:nvSpPr>
            <p:cNvPr id="30748" name="Rectangle 28"/>
            <p:cNvSpPr>
              <a:spLocks noChangeArrowheads="1"/>
            </p:cNvSpPr>
            <p:nvPr/>
          </p:nvSpPr>
          <p:spPr bwMode="gray">
            <a:xfrm>
              <a:off x="2728" y="983"/>
              <a:ext cx="2552" cy="576"/>
            </a:xfrm>
            <a:prstGeom prst="rect">
              <a:avLst/>
            </a:prstGeom>
            <a:solidFill>
              <a:srgbClr val="FFFFFF"/>
            </a:solidFill>
            <a:ln w="9525">
              <a:solidFill>
                <a:srgbClr val="FFFFFF"/>
              </a:solidFill>
              <a:miter lim="800000"/>
              <a:headEnd/>
              <a:tailEnd/>
            </a:ln>
            <a:effectLst>
              <a:outerShdw dist="107763" dir="2700000" algn="ctr" rotWithShape="0">
                <a:schemeClr val="bg2">
                  <a:alpha val="50000"/>
                </a:schemeClr>
              </a:outerShdw>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sp>
          <p:nvSpPr>
            <p:cNvPr id="30749" name="Rectangle 29"/>
            <p:cNvSpPr>
              <a:spLocks noChangeArrowheads="1"/>
            </p:cNvSpPr>
            <p:nvPr/>
          </p:nvSpPr>
          <p:spPr bwMode="gray">
            <a:xfrm>
              <a:off x="2741" y="990"/>
              <a:ext cx="2529" cy="261"/>
            </a:xfrm>
            <a:prstGeom prst="rect">
              <a:avLst/>
            </a:prstGeom>
            <a:solidFill>
              <a:schemeClr val="folHlink"/>
            </a:solidFill>
            <a:ln w="9525">
              <a:noFill/>
              <a:miter lim="800000"/>
              <a:headEnd/>
              <a:tailEnd/>
            </a:ln>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sp>
          <p:nvSpPr>
            <p:cNvPr id="30750" name="Rectangle 30"/>
            <p:cNvSpPr>
              <a:spLocks noChangeArrowheads="1"/>
            </p:cNvSpPr>
            <p:nvPr/>
          </p:nvSpPr>
          <p:spPr bwMode="gray">
            <a:xfrm>
              <a:off x="2736" y="1239"/>
              <a:ext cx="2535" cy="315"/>
            </a:xfrm>
            <a:prstGeom prst="rect">
              <a:avLst/>
            </a:prstGeom>
            <a:gradFill rotWithShape="1">
              <a:gsLst>
                <a:gs pos="0">
                  <a:schemeClr val="folHlink">
                    <a:gamma/>
                    <a:tint val="61176"/>
                    <a:invGamma/>
                  </a:schemeClr>
                </a:gs>
                <a:gs pos="100000">
                  <a:schemeClr val="folHlink"/>
                </a:gs>
              </a:gsLst>
              <a:lin ang="2700000" scaled="1"/>
            </a:gradFill>
            <a:ln w="9525">
              <a:noFill/>
              <a:miter lim="800000"/>
              <a:headEnd/>
              <a:tailEnd/>
            </a:ln>
            <a:effectLst/>
          </p:spPr>
          <p:txBody>
            <a:bodyPr wrap="none" anchor="ctr"/>
            <a:lstStyle/>
            <a:p>
              <a:pPr algn="l" rtl="0" fontAlgn="base">
                <a:spcBef>
                  <a:spcPct val="0"/>
                </a:spcBef>
                <a:spcAft>
                  <a:spcPct val="0"/>
                </a:spcAft>
                <a:defRPr/>
              </a:pPr>
              <a:endParaRPr lang="en-US" sz="1350">
                <a:solidFill>
                  <a:srgbClr val="000000"/>
                </a:solidFill>
                <a:latin typeface="Arial" charset="0"/>
              </a:endParaRPr>
            </a:p>
          </p:txBody>
        </p:sp>
      </p:grpSp>
      <p:sp>
        <p:nvSpPr>
          <p:cNvPr id="27664" name="Text Box 31"/>
          <p:cNvSpPr txBox="1">
            <a:spLocks noChangeArrowheads="1"/>
          </p:cNvSpPr>
          <p:nvPr/>
        </p:nvSpPr>
        <p:spPr bwMode="gray">
          <a:xfrm>
            <a:off x="3863752" y="2483606"/>
            <a:ext cx="2560320"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pPr algn="ctr" rtl="0" fontAlgn="base">
              <a:spcBef>
                <a:spcPct val="50000"/>
              </a:spcBef>
              <a:spcAft>
                <a:spcPct val="0"/>
              </a:spcAft>
            </a:pPr>
            <a:r>
              <a:rPr lang="en-US" altLang="ro-RO" b="1" dirty="0">
                <a:solidFill>
                  <a:srgbClr val="292405"/>
                </a:solidFill>
                <a:latin typeface="Bell MT" panose="02020503060305020303" pitchFamily="18" charset="0"/>
              </a:rPr>
              <a:t> I understand the world</a:t>
            </a:r>
          </a:p>
        </p:txBody>
      </p:sp>
      <p:sp>
        <p:nvSpPr>
          <p:cNvPr id="30752" name="Text Box 32"/>
          <p:cNvSpPr txBox="1">
            <a:spLocks noChangeArrowheads="1"/>
          </p:cNvSpPr>
          <p:nvPr/>
        </p:nvSpPr>
        <p:spPr bwMode="gray">
          <a:xfrm>
            <a:off x="4314139" y="1988842"/>
            <a:ext cx="1828800" cy="646331"/>
          </a:xfrm>
          <a:prstGeom prst="rect">
            <a:avLst/>
          </a:prstGeom>
          <a:noFill/>
          <a:ln w="9525" algn="ctr">
            <a:noFill/>
            <a:miter lim="800000"/>
            <a:headEnd/>
            <a:tailEnd/>
          </a:ln>
          <a:effectLst/>
        </p:spPr>
        <p:txBody>
          <a:bodyPr wrap="square">
            <a:spAutoFit/>
          </a:bodyPr>
          <a:lstStyle/>
          <a:p>
            <a:pPr algn="ctr" rtl="0" fontAlgn="base">
              <a:spcBef>
                <a:spcPct val="50000"/>
              </a:spcBef>
              <a:spcAft>
                <a:spcPct val="0"/>
              </a:spcAft>
              <a:defRPr/>
            </a:pPr>
            <a:r>
              <a:rPr lang="en-US" b="1" dirty="0">
                <a:solidFill>
                  <a:srgbClr val="002060"/>
                </a:solidFill>
                <a:effectLst>
                  <a:outerShdw blurRad="38100" dist="38100" dir="2700000" algn="tl">
                    <a:srgbClr val="000000">
                      <a:alpha val="43137"/>
                    </a:srgbClr>
                  </a:outerShdw>
                </a:effectLst>
                <a:latin typeface="AucoinLight" panose="020D0602050304030204" pitchFamily="34" charset="0"/>
              </a:rPr>
              <a:t>Logical thinking</a:t>
            </a:r>
          </a:p>
        </p:txBody>
      </p:sp>
      <p:sp>
        <p:nvSpPr>
          <p:cNvPr id="8" name="Slide Number Placeholder 7"/>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20</a:t>
            </a:fld>
            <a:endParaRPr lang="ar-KW" b="1" i="1">
              <a:solidFill>
                <a:srgbClr val="002060"/>
              </a:solidFill>
            </a:endParaRPr>
          </a:p>
        </p:txBody>
      </p:sp>
    </p:spTree>
    <p:extLst>
      <p:ext uri="{BB962C8B-B14F-4D97-AF65-F5344CB8AC3E}">
        <p14:creationId xmlns="" xmlns:p14="http://schemas.microsoft.com/office/powerpoint/2010/main" val="34201825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6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7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7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7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7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7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P spid="30725" grpId="0" animBg="1"/>
      <p:bldP spid="30731" grpId="0"/>
      <p:bldP spid="30736" grpId="0"/>
      <p:bldP spid="30737" grpId="0"/>
      <p:bldP spid="30738" grpId="0"/>
      <p:bldP spid="27664" grpId="0"/>
      <p:bldP spid="3075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03512" y="1340768"/>
            <a:ext cx="9505056" cy="2232246"/>
          </a:xfrm>
        </p:spPr>
        <p:txBody>
          <a:bodyPr>
            <a:noAutofit/>
          </a:bodyPr>
          <a:lstStyle/>
          <a:p>
            <a:pPr algn="just">
              <a:lnSpc>
                <a:spcPct val="100000"/>
              </a:lnSpc>
            </a:pPr>
            <a:r>
              <a:rPr lang="en-GB" b="1" i="1" u="sng" dirty="0">
                <a:solidFill>
                  <a:srgbClr val="FF0000"/>
                </a:solidFill>
                <a:effectLst>
                  <a:outerShdw blurRad="38100" dist="38100" dir="2700000" algn="tl">
                    <a:srgbClr val="000000">
                      <a:alpha val="43137"/>
                    </a:srgbClr>
                  </a:outerShdw>
                </a:effectLst>
                <a:latin typeface="Bell MT" panose="02020503060305020303" pitchFamily="18" charset="0"/>
              </a:rPr>
              <a:t>Thinking skills: </a:t>
            </a:r>
            <a:r>
              <a:rPr lang="en-GB" b="1" dirty="0">
                <a:solidFill>
                  <a:srgbClr val="002060"/>
                </a:solidFill>
                <a:effectLst>
                  <a:outerShdw blurRad="38100" dist="38100" dir="2700000" algn="tl">
                    <a:srgbClr val="000000">
                      <a:alpha val="43137"/>
                    </a:srgbClr>
                  </a:outerShdw>
                </a:effectLst>
                <a:latin typeface="Bell MT" panose="02020503060305020303" pitchFamily="18" charset="0"/>
              </a:rPr>
              <a:t>The mental activities you use to </a:t>
            </a:r>
            <a:r>
              <a:rPr lang="en-GB" b="1" dirty="0" smtClean="0">
                <a:solidFill>
                  <a:srgbClr val="002060"/>
                </a:solidFill>
                <a:effectLst>
                  <a:outerShdw blurRad="38100" dist="38100" dir="2700000" algn="tl">
                    <a:srgbClr val="000000">
                      <a:alpha val="43137"/>
                    </a:srgbClr>
                  </a:outerShdw>
                </a:effectLst>
                <a:latin typeface="Bell MT" panose="02020503060305020303" pitchFamily="18" charset="0"/>
              </a:rPr>
              <a:t>process information, </a:t>
            </a:r>
            <a:r>
              <a:rPr lang="en-GB" b="1" dirty="0">
                <a:solidFill>
                  <a:srgbClr val="002060"/>
                </a:solidFill>
                <a:effectLst>
                  <a:outerShdw blurRad="38100" dist="38100" dir="2700000" algn="tl">
                    <a:srgbClr val="000000">
                      <a:alpha val="43137"/>
                    </a:srgbClr>
                  </a:outerShdw>
                </a:effectLst>
                <a:latin typeface="Bell MT" panose="02020503060305020303" pitchFamily="18" charset="0"/>
              </a:rPr>
              <a:t>make </a:t>
            </a:r>
            <a:r>
              <a:rPr lang="en-GB" b="1" dirty="0" smtClean="0">
                <a:solidFill>
                  <a:srgbClr val="002060"/>
                </a:solidFill>
                <a:effectLst>
                  <a:outerShdw blurRad="38100" dist="38100" dir="2700000" algn="tl">
                    <a:srgbClr val="000000">
                      <a:alpha val="43137"/>
                    </a:srgbClr>
                  </a:outerShdw>
                </a:effectLst>
                <a:latin typeface="Bell MT" panose="02020503060305020303" pitchFamily="18" charset="0"/>
              </a:rPr>
              <a:t>connections, </a:t>
            </a:r>
            <a:r>
              <a:rPr lang="en-GB" b="1" dirty="0">
                <a:solidFill>
                  <a:srgbClr val="002060"/>
                </a:solidFill>
                <a:effectLst>
                  <a:outerShdw blurRad="38100" dist="38100" dir="2700000" algn="tl">
                    <a:srgbClr val="000000">
                      <a:alpha val="43137"/>
                    </a:srgbClr>
                  </a:outerShdw>
                </a:effectLst>
                <a:latin typeface="Bell MT" panose="02020503060305020303" pitchFamily="18" charset="0"/>
              </a:rPr>
              <a:t>make </a:t>
            </a:r>
            <a:r>
              <a:rPr lang="en-GB" b="1" dirty="0" smtClean="0">
                <a:solidFill>
                  <a:srgbClr val="002060"/>
                </a:solidFill>
                <a:effectLst>
                  <a:outerShdw blurRad="38100" dist="38100" dir="2700000" algn="tl">
                    <a:srgbClr val="000000">
                      <a:alpha val="43137"/>
                    </a:srgbClr>
                  </a:outerShdw>
                </a:effectLst>
                <a:latin typeface="Bell MT" panose="02020503060305020303" pitchFamily="18" charset="0"/>
              </a:rPr>
              <a:t>decisions, evaluate ideas </a:t>
            </a:r>
            <a:r>
              <a:rPr lang="en-GB" b="1" dirty="0">
                <a:solidFill>
                  <a:srgbClr val="002060"/>
                </a:solidFill>
                <a:effectLst>
                  <a:outerShdw blurRad="38100" dist="38100" dir="2700000" algn="tl">
                    <a:srgbClr val="000000">
                      <a:alpha val="43137"/>
                    </a:srgbClr>
                  </a:outerShdw>
                </a:effectLst>
                <a:latin typeface="Bell MT" panose="02020503060305020303" pitchFamily="18" charset="0"/>
              </a:rPr>
              <a:t>and create new </a:t>
            </a:r>
            <a:r>
              <a:rPr lang="en-GB" b="1" dirty="0" smtClean="0">
                <a:solidFill>
                  <a:srgbClr val="002060"/>
                </a:solidFill>
                <a:effectLst>
                  <a:outerShdw blurRad="38100" dist="38100" dir="2700000" algn="tl">
                    <a:srgbClr val="000000">
                      <a:alpha val="43137"/>
                    </a:srgbClr>
                  </a:outerShdw>
                </a:effectLst>
                <a:latin typeface="Bell MT" panose="02020503060305020303" pitchFamily="18" charset="0"/>
              </a:rPr>
              <a:t>ones.</a:t>
            </a:r>
            <a:endParaRPr lang="ar-KW"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877FEF9E-734D-4415-A060-6BF592A5666F}"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6" name="عنوان 1"/>
          <p:cNvSpPr txBox="1">
            <a:spLocks/>
          </p:cNvSpPr>
          <p:nvPr/>
        </p:nvSpPr>
        <p:spPr>
          <a:xfrm>
            <a:off x="1703512" y="3573016"/>
            <a:ext cx="9505056" cy="1421904"/>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a:lstStyle>
          <a:p>
            <a:pPr algn="just">
              <a:lnSpc>
                <a:spcPct val="100000"/>
              </a:lnSpc>
            </a:pPr>
            <a:r>
              <a:rPr lang="en-GB" b="1" dirty="0">
                <a:solidFill>
                  <a:srgbClr val="002060"/>
                </a:solidFill>
                <a:effectLst>
                  <a:outerShdw blurRad="38100" dist="38100" dir="2700000" algn="tl">
                    <a:srgbClr val="000000">
                      <a:alpha val="43137"/>
                    </a:srgbClr>
                  </a:outerShdw>
                </a:effectLst>
                <a:latin typeface="Bell MT" panose="02020503060305020303" pitchFamily="18" charset="0"/>
              </a:rPr>
              <a:t>Everybody has thinking skills, but not everyone uses them effectively</a:t>
            </a:r>
            <a:endParaRPr lang="ar-KW"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3" name="Slide Number Placeholder 2"/>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21</a:t>
            </a:fld>
            <a:endParaRPr lang="ar-KW" b="1" i="1">
              <a:solidFill>
                <a:srgbClr val="002060"/>
              </a:solidFill>
            </a:endParaRPr>
          </a:p>
        </p:txBody>
      </p:sp>
    </p:spTree>
    <p:extLst>
      <p:ext uri="{BB962C8B-B14F-4D97-AF65-F5344CB8AC3E}">
        <p14:creationId xmlns="" xmlns:p14="http://schemas.microsoft.com/office/powerpoint/2010/main" val="418959358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03512" y="620688"/>
            <a:ext cx="9361039" cy="796950"/>
          </a:xfrm>
        </p:spPr>
        <p:txBody>
          <a:bodyPr>
            <a:normAutofit fontScale="90000"/>
          </a:bodyPr>
          <a:lstStyle/>
          <a:p>
            <a:r>
              <a:rPr lang="en-GB" b="1" u="sng" dirty="0">
                <a:solidFill>
                  <a:srgbClr val="002060"/>
                </a:solidFill>
                <a:effectLst>
                  <a:outerShdw blurRad="38100" dist="38100" dir="2700000" algn="tl">
                    <a:srgbClr val="000000">
                      <a:alpha val="43137"/>
                    </a:srgbClr>
                  </a:outerShdw>
                </a:effectLst>
                <a:latin typeface="AucoinLight" panose="020D0602050304030204" pitchFamily="34" charset="0"/>
              </a:rPr>
              <a:t>To answer the previous </a:t>
            </a:r>
            <a:r>
              <a:rPr lang="en-GB" b="1" u="sng" dirty="0" smtClean="0">
                <a:solidFill>
                  <a:srgbClr val="002060"/>
                </a:solidFill>
                <a:effectLst>
                  <a:outerShdw blurRad="38100" dist="38100" dir="2700000" algn="tl">
                    <a:srgbClr val="000000">
                      <a:alpha val="43137"/>
                    </a:srgbClr>
                  </a:outerShdw>
                </a:effectLst>
                <a:latin typeface="AucoinLight" panose="020D0602050304030204" pitchFamily="34" charset="0"/>
              </a:rPr>
              <a:t>questions, </a:t>
            </a:r>
            <a:r>
              <a:rPr lang="en-GB" b="1" u="sng" dirty="0">
                <a:solidFill>
                  <a:srgbClr val="002060"/>
                </a:solidFill>
                <a:effectLst>
                  <a:outerShdw blurRad="38100" dist="38100" dir="2700000" algn="tl">
                    <a:srgbClr val="000000">
                      <a:alpha val="43137"/>
                    </a:srgbClr>
                  </a:outerShdw>
                </a:effectLst>
                <a:latin typeface="AucoinLight" panose="020D0602050304030204" pitchFamily="34" charset="0"/>
              </a:rPr>
              <a:t>we applied to:</a:t>
            </a:r>
            <a:endParaRPr lang="ar-KW" b="1" u="sng" dirty="0">
              <a:effectLst>
                <a:outerShdw blurRad="38100" dist="38100" dir="2700000" algn="tl">
                  <a:srgbClr val="000000">
                    <a:alpha val="43137"/>
                  </a:srgbClr>
                </a:outerShdw>
              </a:effectLst>
              <a:latin typeface="AucoinLight" panose="020D0602050304030204" pitchFamily="34" charset="0"/>
            </a:endParaRPr>
          </a:p>
        </p:txBody>
      </p:sp>
      <p:sp>
        <p:nvSpPr>
          <p:cNvPr id="5" name="Date Placeholder 4"/>
          <p:cNvSpPr>
            <a:spLocks noGrp="1"/>
          </p:cNvSpPr>
          <p:nvPr>
            <p:ph type="dt" sz="half" idx="10"/>
          </p:nvPr>
        </p:nvSpPr>
        <p:spPr>
          <a:xfrm>
            <a:off x="5410199" y="6356356"/>
            <a:ext cx="1234440" cy="365125"/>
          </a:xfrm>
        </p:spPr>
        <p:txBody>
          <a:bodyPr vert="horz" lIns="91440" tIns="45720" rIns="91440" bIns="45720" rtlCol="0" anchor="ctr"/>
          <a:lstStyle/>
          <a:p>
            <a:fld id="{ED5DBA0E-E375-4147-93A0-82982D274F44}"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1703512" y="1628804"/>
            <a:ext cx="9793088" cy="2554545"/>
          </a:xfrm>
          <a:prstGeom prst="rect">
            <a:avLst/>
          </a:prstGeom>
        </p:spPr>
        <p:txBody>
          <a:bodyPr wrap="square">
            <a:spAutoFit/>
          </a:bodyPr>
          <a:lstStyle/>
          <a:p>
            <a:pPr algn="just" rtl="0" fontAlgn="base">
              <a:spcBef>
                <a:spcPct val="0"/>
              </a:spcBef>
              <a:spcAft>
                <a:spcPct val="0"/>
              </a:spcAft>
            </a:pPr>
            <a:r>
              <a:rPr lang="en-GB" sz="3200" b="1" dirty="0">
                <a:solidFill>
                  <a:srgbClr val="000000"/>
                </a:solidFill>
                <a:effectLst>
                  <a:outerShdw blurRad="38100" dist="38100" dir="2700000" algn="tl">
                    <a:srgbClr val="000000">
                      <a:alpha val="43137"/>
                    </a:srgbClr>
                  </a:outerShdw>
                </a:effectLst>
                <a:latin typeface="Bell MT" panose="02020503060305020303" pitchFamily="18" charset="0"/>
              </a:rPr>
              <a:t>Logical Thinking</a:t>
            </a:r>
            <a:r>
              <a:rPr lang="en-GB" sz="3200" b="1" dirty="0">
                <a:solidFill>
                  <a:srgbClr val="00B050"/>
                </a:solidFill>
                <a:effectLst>
                  <a:outerShdw blurRad="38100" dist="38100" dir="2700000" algn="tl">
                    <a:srgbClr val="000000">
                      <a:alpha val="43137"/>
                    </a:srgbClr>
                  </a:outerShdw>
                </a:effectLst>
                <a:latin typeface="Bell MT" panose="02020503060305020303" pitchFamily="18" charset="0"/>
              </a:rPr>
              <a:t>: Logical thinking is thinking based on proven knowledge and information that is accurate and certain.</a:t>
            </a:r>
            <a:r>
              <a:rPr lang="en-US" sz="3200" b="1" dirty="0">
                <a:solidFill>
                  <a:srgbClr val="FFFFFF"/>
                </a:solidFill>
                <a:effectLst>
                  <a:outerShdw blurRad="38100" dist="38100" dir="2700000" algn="tl">
                    <a:srgbClr val="000000">
                      <a:alpha val="43137"/>
                    </a:srgbClr>
                  </a:outerShdw>
                </a:effectLst>
                <a:latin typeface="Bell MT" panose="02020503060305020303" pitchFamily="18" charset="0"/>
              </a:rPr>
              <a:t>​</a:t>
            </a:r>
          </a:p>
          <a:p>
            <a:pPr algn="just" rtl="0" fontAlgn="base">
              <a:spcBef>
                <a:spcPct val="0"/>
              </a:spcBef>
              <a:spcAft>
                <a:spcPct val="0"/>
              </a:spcAft>
            </a:pPr>
            <a:r>
              <a:rPr lang="en-US" sz="3200" b="1" dirty="0">
                <a:solidFill>
                  <a:srgbClr val="C00000"/>
                </a:solidFill>
                <a:effectLst>
                  <a:outerShdw blurRad="38100" dist="38100" dir="2700000" algn="tl">
                    <a:srgbClr val="000000">
                      <a:alpha val="43137"/>
                    </a:srgbClr>
                  </a:outerShdw>
                </a:effectLst>
                <a:latin typeface="Bell MT" panose="02020503060305020303" pitchFamily="18" charset="0"/>
              </a:rPr>
              <a:t>A process in which one uses reasoning consistently to come to a conclusion.</a:t>
            </a:r>
            <a:endParaRPr lang="en-US" sz="3200" b="1" dirty="0">
              <a:solidFill>
                <a:srgbClr val="FFFFFF"/>
              </a:solidFill>
              <a:effectLst>
                <a:outerShdw blurRad="38100" dist="38100" dir="2700000" algn="tl">
                  <a:srgbClr val="000000">
                    <a:alpha val="43137"/>
                  </a:srgbClr>
                </a:outerShdw>
              </a:effectLst>
              <a:latin typeface="Bell MT" panose="02020503060305020303" pitchFamily="18" charset="0"/>
            </a:endParaRPr>
          </a:p>
        </p:txBody>
      </p:sp>
      <p:sp>
        <p:nvSpPr>
          <p:cNvPr id="4" name="مستطيل 3"/>
          <p:cNvSpPr/>
          <p:nvPr/>
        </p:nvSpPr>
        <p:spPr>
          <a:xfrm>
            <a:off x="1703512" y="4203089"/>
            <a:ext cx="9793088" cy="954107"/>
          </a:xfrm>
          <a:prstGeom prst="rect">
            <a:avLst/>
          </a:prstGeom>
        </p:spPr>
        <p:txBody>
          <a:bodyPr wrap="square">
            <a:spAutoFit/>
          </a:bodyPr>
          <a:lstStyle/>
          <a:p>
            <a:pPr algn="l" rtl="0" fontAlgn="base">
              <a:spcBef>
                <a:spcPct val="0"/>
              </a:spcBef>
              <a:spcAft>
                <a:spcPct val="0"/>
              </a:spcAft>
            </a:pPr>
            <a:r>
              <a:rPr lang="en-GB" sz="2800" b="1" dirty="0">
                <a:solidFill>
                  <a:srgbClr val="00B050"/>
                </a:solidFill>
                <a:effectLst>
                  <a:outerShdw blurRad="38100" dist="38100" dir="2700000" algn="tl">
                    <a:srgbClr val="000000">
                      <a:alpha val="43137"/>
                    </a:srgbClr>
                  </a:outerShdw>
                </a:effectLst>
                <a:latin typeface="Bell MT" panose="02020503060305020303" pitchFamily="18" charset="0"/>
              </a:rPr>
              <a:t>Students can:</a:t>
            </a:r>
            <a:r>
              <a:rPr lang="en-US" sz="2800" b="1" dirty="0">
                <a:solidFill>
                  <a:srgbClr val="FFFFFF"/>
                </a:solidFill>
                <a:effectLst>
                  <a:outerShdw blurRad="38100" dist="38100" dir="2700000" algn="tl">
                    <a:srgbClr val="000000">
                      <a:alpha val="43137"/>
                    </a:srgbClr>
                  </a:outerShdw>
                </a:effectLst>
                <a:latin typeface="Bell MT" panose="02020503060305020303" pitchFamily="18" charset="0"/>
              </a:rPr>
              <a:t>​</a:t>
            </a:r>
            <a:endParaRPr lang="en-GB" sz="2800" b="1" dirty="0">
              <a:solidFill>
                <a:srgbClr val="FFFFFF"/>
              </a:solidFill>
              <a:effectLst>
                <a:outerShdw blurRad="38100" dist="38100" dir="2700000" algn="tl">
                  <a:srgbClr val="000000">
                    <a:alpha val="43137"/>
                  </a:srgbClr>
                </a:outerShdw>
              </a:effectLst>
              <a:latin typeface="Bell MT" panose="02020503060305020303" pitchFamily="18" charset="0"/>
            </a:endParaRPr>
          </a:p>
          <a:p>
            <a:pPr algn="l" rtl="0" fontAlgn="base">
              <a:spcBef>
                <a:spcPct val="0"/>
              </a:spcBef>
              <a:spcAft>
                <a:spcPct val="0"/>
              </a:spcAft>
            </a:pPr>
            <a:r>
              <a:rPr lang="en-GB" sz="2800" b="1" dirty="0">
                <a:solidFill>
                  <a:srgbClr val="0070C0"/>
                </a:solidFill>
                <a:effectLst>
                  <a:outerShdw blurRad="38100" dist="38100" dir="2700000" algn="tl">
                    <a:srgbClr val="000000">
                      <a:alpha val="43137"/>
                    </a:srgbClr>
                  </a:outerShdw>
                </a:effectLst>
                <a:latin typeface="Bell MT" panose="02020503060305020303" pitchFamily="18" charset="0"/>
              </a:rPr>
              <a:t>recall , duplicate, reproduce, calculate, explain, describe, etc.</a:t>
            </a:r>
            <a:endParaRPr lang="en-GB" sz="2800" b="1" dirty="0">
              <a:solidFill>
                <a:srgbClr val="FFFFFF"/>
              </a:solidFill>
              <a:effectLst>
                <a:outerShdw blurRad="38100" dist="38100" dir="2700000" algn="tl">
                  <a:srgbClr val="000000">
                    <a:alpha val="43137"/>
                  </a:srgbClr>
                </a:outerShdw>
              </a:effectLst>
              <a:latin typeface="Bell MT" panose="02020503060305020303" pitchFamily="18" charset="0"/>
            </a:endParaRPr>
          </a:p>
        </p:txBody>
      </p:sp>
      <p:sp>
        <p:nvSpPr>
          <p:cNvPr id="7" name="Slide Number Placeholder 6"/>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22</a:t>
            </a:fld>
            <a:endParaRPr lang="ar-KW" b="1" i="1">
              <a:solidFill>
                <a:srgbClr val="002060"/>
              </a:solidFill>
            </a:endParaRPr>
          </a:p>
        </p:txBody>
      </p:sp>
    </p:spTree>
    <p:extLst>
      <p:ext uri="{BB962C8B-B14F-4D97-AF65-F5344CB8AC3E}">
        <p14:creationId xmlns="" xmlns:p14="http://schemas.microsoft.com/office/powerpoint/2010/main" val="34977255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19389" y="571222"/>
            <a:ext cx="7339012" cy="846417"/>
          </a:xfrm>
        </p:spPr>
        <p:txBody>
          <a:bodyPr/>
          <a:lstStyle/>
          <a:p>
            <a:r>
              <a:rPr lang="ar-KW" dirty="0"/>
              <a:t> </a:t>
            </a:r>
            <a:r>
              <a:rPr lang="en-GB"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Task 2</a:t>
            </a:r>
            <a:r>
              <a:rPr lang="en-GB" dirty="0" smtClean="0">
                <a:solidFill>
                  <a:srgbClr val="000000"/>
                </a:solidFill>
                <a:latin typeface="Algerian"/>
              </a:rPr>
              <a:t> </a:t>
            </a:r>
            <a:r>
              <a:rPr lang="ar-KW" dirty="0"/>
              <a:t> </a:t>
            </a:r>
          </a:p>
        </p:txBody>
      </p:sp>
      <p:sp>
        <p:nvSpPr>
          <p:cNvPr id="6" name="Date Placeholder 5"/>
          <p:cNvSpPr>
            <a:spLocks noGrp="1"/>
          </p:cNvSpPr>
          <p:nvPr>
            <p:ph type="dt" sz="half" idx="10"/>
          </p:nvPr>
        </p:nvSpPr>
        <p:spPr>
          <a:xfrm>
            <a:off x="5410199" y="6356356"/>
            <a:ext cx="1234440" cy="365125"/>
          </a:xfrm>
        </p:spPr>
        <p:txBody>
          <a:bodyPr vert="horz" lIns="91440" tIns="45720" rIns="91440" bIns="45720" rtlCol="0" anchor="ctr"/>
          <a:lstStyle/>
          <a:p>
            <a:fld id="{075A1464-A0D3-4115-83AC-3E6E17CA2E01}"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7" name="Footer Placeholder 6"/>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2855643" y="1469978"/>
            <a:ext cx="8136901" cy="584775"/>
          </a:xfrm>
          <a:prstGeom prst="rect">
            <a:avLst/>
          </a:prstGeom>
        </p:spPr>
        <p:txBody>
          <a:bodyPr wrap="square">
            <a:spAutoFit/>
          </a:bodyPr>
          <a:lstStyle/>
          <a:p>
            <a:pPr algn="l" rtl="0" fontAlgn="base">
              <a:spcBef>
                <a:spcPct val="0"/>
              </a:spcBef>
              <a:spcAft>
                <a:spcPct val="0"/>
              </a:spcAft>
            </a:pPr>
            <a:r>
              <a:rPr lang="en-GB" sz="3200" dirty="0">
                <a:ln w="0"/>
                <a:solidFill>
                  <a:srgbClr val="FF0000"/>
                </a:solidFill>
                <a:effectLst>
                  <a:glow rad="228600">
                    <a:srgbClr val="E8A565">
                      <a:satMod val="175000"/>
                      <a:alpha val="40000"/>
                    </a:srgbClr>
                  </a:glow>
                  <a:outerShdw blurRad="38100" dist="25400" dir="5400000" algn="ctr" rotWithShape="0">
                    <a:srgbClr val="6E747A">
                      <a:alpha val="43000"/>
                    </a:srgbClr>
                  </a:outerShdw>
                </a:effectLst>
                <a:latin typeface="AucoinLight" panose="020D0602050304030204" pitchFamily="34" charset="0"/>
              </a:rPr>
              <a:t>In groups, answer the following questions?</a:t>
            </a:r>
            <a:endParaRPr lang="ar-KW" sz="3200" dirty="0">
              <a:ln w="0"/>
              <a:solidFill>
                <a:srgbClr val="FF0000"/>
              </a:solidFill>
              <a:effectLst>
                <a:glow rad="228600">
                  <a:srgbClr val="E8A565">
                    <a:satMod val="175000"/>
                    <a:alpha val="40000"/>
                  </a:srgbClr>
                </a:glow>
                <a:outerShdw blurRad="38100" dist="25400" dir="5400000" algn="ctr" rotWithShape="0">
                  <a:srgbClr val="6E747A">
                    <a:alpha val="43000"/>
                  </a:srgbClr>
                </a:outerShdw>
              </a:effectLst>
              <a:latin typeface="AucoinLight" panose="020D0602050304030204" pitchFamily="34" charset="0"/>
            </a:endParaRPr>
          </a:p>
        </p:txBody>
      </p:sp>
      <p:sp>
        <p:nvSpPr>
          <p:cNvPr id="4" name="مستطيل 3"/>
          <p:cNvSpPr/>
          <p:nvPr/>
        </p:nvSpPr>
        <p:spPr>
          <a:xfrm>
            <a:off x="2808561" y="2360965"/>
            <a:ext cx="5916620" cy="584775"/>
          </a:xfrm>
          <a:prstGeom prst="rect">
            <a:avLst/>
          </a:prstGeom>
        </p:spPr>
        <p:txBody>
          <a:bodyPr wrap="none">
            <a:spAutoFit/>
          </a:bodyPr>
          <a:lstStyle/>
          <a:p>
            <a:pPr algn="l" rtl="0" fontAlgn="base">
              <a:spcBef>
                <a:spcPct val="0"/>
              </a:spcBef>
              <a:spcAft>
                <a:spcPct val="0"/>
              </a:spcAft>
            </a:pPr>
            <a:r>
              <a:rPr lang="en-GB" sz="3200" b="1" dirty="0">
                <a:solidFill>
                  <a:srgbClr val="002060"/>
                </a:solidFill>
                <a:effectLst>
                  <a:outerShdw blurRad="38100" dist="38100" dir="2700000" algn="tl">
                    <a:srgbClr val="000000">
                      <a:alpha val="43137"/>
                    </a:srgbClr>
                  </a:outerShdw>
                </a:effectLst>
                <a:latin typeface="Bell MT" panose="02020503060305020303" pitchFamily="18" charset="0"/>
              </a:rPr>
              <a:t>1-What is the capital of Egypt?</a:t>
            </a:r>
            <a:endParaRPr lang="ar-KW" sz="32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5" name="مستطيل 4"/>
          <p:cNvSpPr/>
          <p:nvPr/>
        </p:nvSpPr>
        <p:spPr>
          <a:xfrm>
            <a:off x="2852177" y="3178713"/>
            <a:ext cx="7445901" cy="1569660"/>
          </a:xfrm>
          <a:prstGeom prst="rect">
            <a:avLst/>
          </a:prstGeom>
        </p:spPr>
        <p:txBody>
          <a:bodyPr wrap="square">
            <a:spAutoFit/>
          </a:bodyPr>
          <a:lstStyle/>
          <a:p>
            <a:pPr algn="just" rtl="0" fontAlgn="base">
              <a:spcBef>
                <a:spcPct val="0"/>
              </a:spcBef>
              <a:spcAft>
                <a:spcPct val="0"/>
              </a:spcAft>
            </a:pPr>
            <a:r>
              <a:rPr lang="en-TT" sz="3200" b="1" dirty="0">
                <a:solidFill>
                  <a:srgbClr val="002060"/>
                </a:solidFill>
                <a:effectLst>
                  <a:outerShdw blurRad="38100" dist="38100" dir="2700000" algn="tl">
                    <a:srgbClr val="000000">
                      <a:alpha val="43137"/>
                    </a:srgbClr>
                  </a:outerShdw>
                </a:effectLst>
                <a:latin typeface="Bell MT" panose="02020503060305020303" pitchFamily="18" charset="0"/>
              </a:rPr>
              <a:t>2-What’s the weather like today?</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a:t>
            </a:r>
          </a:p>
          <a:p>
            <a:pPr algn="just" rtl="0" fontAlgn="base">
              <a:spcBef>
                <a:spcPct val="0"/>
              </a:spcBef>
              <a:spcAft>
                <a:spcPct val="0"/>
              </a:spcAft>
            </a:pP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ndParaRPr>
          </a:p>
          <a:p>
            <a:pPr algn="just" rtl="0" fontAlgn="base">
              <a:spcBef>
                <a:spcPct val="0"/>
              </a:spcBef>
              <a:spcAft>
                <a:spcPct val="0"/>
              </a:spcAft>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3- </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rPr>
              <a:t>What are the sources of water?</a:t>
            </a:r>
            <a:endParaRPr lang="en-US" sz="32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8" name="Slide Number Placeholder 7"/>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23</a:t>
            </a:fld>
            <a:endParaRPr lang="ar-KW" b="1" i="1">
              <a:solidFill>
                <a:srgbClr val="002060"/>
              </a:solidFill>
            </a:endParaRPr>
          </a:p>
        </p:txBody>
      </p:sp>
    </p:spTree>
    <p:extLst>
      <p:ext uri="{BB962C8B-B14F-4D97-AF65-F5344CB8AC3E}">
        <p14:creationId xmlns="" xmlns:p14="http://schemas.microsoft.com/office/powerpoint/2010/main" val="7134454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59496" y="513108"/>
            <a:ext cx="7339012" cy="904530"/>
          </a:xfrm>
        </p:spPr>
        <p:txBody>
          <a:bodyPr>
            <a:normAutofit/>
          </a:bodyPr>
          <a:lstStyle/>
          <a:p>
            <a:r>
              <a:rPr lang="en-GB"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Task 3</a:t>
            </a:r>
            <a:endParaRPr lang="ar-KW"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endParaRPr>
          </a:p>
        </p:txBody>
      </p:sp>
      <p:sp>
        <p:nvSpPr>
          <p:cNvPr id="7" name="Date Placeholder 6"/>
          <p:cNvSpPr>
            <a:spLocks noGrp="1"/>
          </p:cNvSpPr>
          <p:nvPr>
            <p:ph type="dt" sz="half" idx="10"/>
          </p:nvPr>
        </p:nvSpPr>
        <p:spPr>
          <a:xfrm>
            <a:off x="5410199" y="6356351"/>
            <a:ext cx="1234440" cy="365760"/>
          </a:xfrm>
        </p:spPr>
        <p:txBody>
          <a:bodyPr vert="horz" lIns="91440" tIns="45720" rIns="91440" bIns="45720" rtlCol="0" anchor="ctr"/>
          <a:lstStyle/>
          <a:p>
            <a:fld id="{80A30855-5E5B-450C-BE93-B44FE3E5E069}"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8" name="Footer Placeholder 7"/>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1631504" y="1484787"/>
            <a:ext cx="9793088" cy="830997"/>
          </a:xfrm>
          <a:prstGeom prst="rect">
            <a:avLst/>
          </a:prstGeom>
        </p:spPr>
        <p:txBody>
          <a:bodyPr wrap="square">
            <a:spAutoFit/>
          </a:bodyPr>
          <a:lstStyle/>
          <a:p>
            <a:pPr algn="just" rtl="0" fontAlgn="base">
              <a:spcBef>
                <a:spcPct val="0"/>
              </a:spcBef>
              <a:spcAft>
                <a:spcPct val="0"/>
              </a:spcAft>
            </a:pPr>
            <a:r>
              <a:rPr lang="en-GB" sz="2400" b="1" dirty="0">
                <a:solidFill>
                  <a:srgbClr val="FF0000"/>
                </a:solidFill>
                <a:latin typeface="AucoinLight" panose="020D0602050304030204" pitchFamily="34" charset="0"/>
              </a:rPr>
              <a:t>In groups ,classify the following animals in the table. (You are free to use any criteria you want)</a:t>
            </a:r>
            <a:r>
              <a:rPr lang="en-US" sz="2400" dirty="0">
                <a:solidFill>
                  <a:srgbClr val="FFFFFF"/>
                </a:solidFill>
                <a:latin typeface="AucoinLight" panose="020D0602050304030204" pitchFamily="34" charset="0"/>
              </a:rPr>
              <a:t>​</a:t>
            </a:r>
          </a:p>
        </p:txBody>
      </p:sp>
      <p:sp>
        <p:nvSpPr>
          <p:cNvPr id="4" name="مستطيل 3"/>
          <p:cNvSpPr/>
          <p:nvPr/>
        </p:nvSpPr>
        <p:spPr>
          <a:xfrm>
            <a:off x="1343472" y="2591874"/>
            <a:ext cx="10369152" cy="523220"/>
          </a:xfrm>
          <a:prstGeom prst="rect">
            <a:avLst/>
          </a:prstGeom>
        </p:spPr>
        <p:txBody>
          <a:bodyPr wrap="square">
            <a:spAutoFit/>
          </a:bodyPr>
          <a:lstStyle/>
          <a:p>
            <a:pPr algn="l" rtl="0" fontAlgn="base">
              <a:spcBef>
                <a:spcPct val="0"/>
              </a:spcBef>
              <a:spcAft>
                <a:spcPct val="0"/>
              </a:spcAft>
            </a:pPr>
            <a:r>
              <a:rPr lang="en-GB" sz="2800" b="1" dirty="0">
                <a:solidFill>
                  <a:srgbClr val="000000"/>
                </a:solidFill>
                <a:latin typeface="Bell MT" panose="02020503060305020303" pitchFamily="18" charset="0"/>
              </a:rPr>
              <a:t>lion – shark – </a:t>
            </a:r>
            <a:r>
              <a:rPr lang="en-GB" sz="2800" b="1" dirty="0" err="1" smtClean="0">
                <a:solidFill>
                  <a:srgbClr val="000000"/>
                </a:solidFill>
                <a:latin typeface="Bell MT" panose="02020503060305020303" pitchFamily="18" charset="0"/>
              </a:rPr>
              <a:t>pufferfish</a:t>
            </a:r>
            <a:r>
              <a:rPr lang="en-GB" sz="2800" b="1" dirty="0" smtClean="0">
                <a:solidFill>
                  <a:srgbClr val="000000"/>
                </a:solidFill>
                <a:latin typeface="Bell MT" panose="02020503060305020303" pitchFamily="18" charset="0"/>
              </a:rPr>
              <a:t> </a:t>
            </a:r>
            <a:r>
              <a:rPr lang="en-GB" sz="2800" b="1" dirty="0">
                <a:solidFill>
                  <a:srgbClr val="000000"/>
                </a:solidFill>
                <a:latin typeface="Bell MT" panose="02020503060305020303" pitchFamily="18" charset="0"/>
              </a:rPr>
              <a:t>– elephant – hen – giraffe – turtle – wolf</a:t>
            </a:r>
            <a:endParaRPr lang="ar-KW" sz="2800" dirty="0">
              <a:solidFill>
                <a:prstClr val="black"/>
              </a:solidFill>
              <a:latin typeface="Bell MT" panose="02020503060305020303" pitchFamily="18" charset="0"/>
            </a:endParaRPr>
          </a:p>
        </p:txBody>
      </p:sp>
      <p:graphicFrame>
        <p:nvGraphicFramePr>
          <p:cNvPr id="5" name="جدول 4"/>
          <p:cNvGraphicFramePr>
            <a:graphicFrameLocks noGrp="1"/>
          </p:cNvGraphicFramePr>
          <p:nvPr>
            <p:extLst>
              <p:ext uri="{D42A27DB-BD31-4B8C-83A1-F6EECF244321}">
                <p14:modId xmlns="" xmlns:p14="http://schemas.microsoft.com/office/powerpoint/2010/main" val="71293830"/>
              </p:ext>
            </p:extLst>
          </p:nvPr>
        </p:nvGraphicFramePr>
        <p:xfrm>
          <a:off x="4008276" y="3417540"/>
          <a:ext cx="4572000" cy="2171700"/>
        </p:xfrm>
        <a:graphic>
          <a:graphicData uri="http://schemas.openxmlformats.org/drawingml/2006/table">
            <a:tbl>
              <a:tblPr>
                <a:tableStyleId>{BC89EF96-8CEA-46FF-86C4-4CE0E7609802}</a:tableStyleId>
              </a:tblPr>
              <a:tblGrid>
                <a:gridCol w="1524000">
                  <a:extLst>
                    <a:ext uri="{9D8B030D-6E8A-4147-A177-3AD203B41FA5}">
                      <a16:colId xmlns:a16="http://schemas.microsoft.com/office/drawing/2014/main" xmlns="" val="20000"/>
                    </a:ext>
                  </a:extLst>
                </a:gridCol>
                <a:gridCol w="1524000">
                  <a:extLst>
                    <a:ext uri="{9D8B030D-6E8A-4147-A177-3AD203B41FA5}">
                      <a16:colId xmlns:a16="http://schemas.microsoft.com/office/drawing/2014/main" xmlns="" val="20001"/>
                    </a:ext>
                  </a:extLst>
                </a:gridCol>
                <a:gridCol w="1524000"/>
              </a:tblGrid>
              <a:tr h="361950">
                <a:tc>
                  <a:txBody>
                    <a:bodyPr/>
                    <a:lstStyle/>
                    <a:p>
                      <a:pPr algn="l" fontAlgn="base"/>
                      <a:r>
                        <a:rPr lang="en-GB" sz="1100" dirty="0">
                          <a:ln>
                            <a:solidFill>
                              <a:schemeClr val="bg2">
                                <a:lumMod val="10000"/>
                              </a:schemeClr>
                            </a:solidFill>
                          </a:ln>
                          <a:effectLst/>
                        </a:rPr>
                        <a:t>​</a:t>
                      </a:r>
                      <a:endParaRPr lang="en-GB" sz="1100" b="1" i="0" dirty="0">
                        <a:ln>
                          <a:solidFill>
                            <a:schemeClr val="bg2">
                              <a:lumMod val="10000"/>
                            </a:schemeClr>
                          </a:solidFill>
                        </a:ln>
                        <a:solidFill>
                          <a:srgbClr val="FFFFFF"/>
                        </a:solidFill>
                        <a:effectLst/>
                        <a:latin typeface="Constantia"/>
                      </a:endParaRPr>
                    </a:p>
                  </a:txBody>
                  <a:tcPr marL="68580" marR="68580">
                    <a:cell3D prstMaterial="dkEdge">
                      <a:bevel/>
                      <a:lightRig rig="flood" dir="t"/>
                    </a:cell3D>
                    <a:solidFill>
                      <a:schemeClr val="bg1">
                        <a:lumMod val="85000"/>
                      </a:schemeClr>
                    </a:solidFill>
                  </a:tcPr>
                </a:tc>
                <a:tc>
                  <a:txBody>
                    <a:bodyPr/>
                    <a:lstStyle/>
                    <a:p>
                      <a:pPr algn="l" fontAlgn="base"/>
                      <a:r>
                        <a:rPr lang="en-GB" sz="1100" dirty="0">
                          <a:ln>
                            <a:solidFill>
                              <a:schemeClr val="bg2">
                                <a:lumMod val="10000"/>
                              </a:schemeClr>
                            </a:solidFill>
                          </a:ln>
                          <a:effectLst/>
                        </a:rPr>
                        <a:t>​</a:t>
                      </a:r>
                      <a:endParaRPr lang="en-GB" sz="1100" b="1" i="0" dirty="0">
                        <a:ln>
                          <a:solidFill>
                            <a:schemeClr val="bg2">
                              <a:lumMod val="10000"/>
                            </a:schemeClr>
                          </a:solidFill>
                        </a:ln>
                        <a:solidFill>
                          <a:srgbClr val="92D050"/>
                        </a:solidFill>
                        <a:effectLst/>
                        <a:latin typeface="Constantia"/>
                      </a:endParaRPr>
                    </a:p>
                  </a:txBody>
                  <a:tcPr marL="68580" marR="68580">
                    <a:cell3D prstMaterial="dkEdge">
                      <a:bevel/>
                      <a:lightRig rig="flood" dir="t"/>
                    </a:cell3D>
                    <a:solidFill>
                      <a:schemeClr val="bg1">
                        <a:lumMod val="85000"/>
                      </a:schemeClr>
                    </a:solidFill>
                  </a:tcPr>
                </a:tc>
                <a:tc>
                  <a:txBody>
                    <a:bodyPr/>
                    <a:lstStyle/>
                    <a:p>
                      <a:pPr algn="l" fontAlgn="base"/>
                      <a:endParaRPr lang="en-GB" sz="1100" b="1" i="0" dirty="0">
                        <a:ln>
                          <a:solidFill>
                            <a:schemeClr val="bg2">
                              <a:lumMod val="10000"/>
                            </a:schemeClr>
                          </a:solidFill>
                        </a:ln>
                        <a:solidFill>
                          <a:srgbClr val="92D050"/>
                        </a:solidFill>
                        <a:effectLst/>
                        <a:latin typeface="Constantia"/>
                      </a:endParaRPr>
                    </a:p>
                  </a:txBody>
                  <a:tcPr marL="68580" marR="68580">
                    <a:cell3D prstMaterial="dkEdge">
                      <a:bevel/>
                      <a:lightRig rig="flood" dir="t"/>
                    </a:cell3D>
                    <a:solidFill>
                      <a:schemeClr val="bg1">
                        <a:lumMod val="85000"/>
                      </a:schemeClr>
                    </a:solidFill>
                  </a:tcPr>
                </a:tc>
                <a:extLst>
                  <a:ext uri="{0D108BD9-81ED-4DB2-BD59-A6C34878D82A}">
                    <a16:rowId xmlns:a16="http://schemas.microsoft.com/office/drawing/2014/main" xmlns="" val="10000"/>
                  </a:ext>
                </a:extLst>
              </a:tr>
              <a:tr h="361950">
                <a:tc>
                  <a:txBody>
                    <a:bodyPr/>
                    <a:lstStyle/>
                    <a:p>
                      <a:pPr algn="l" fontAlgn="base"/>
                      <a:r>
                        <a:rPr lang="en-GB" sz="1100">
                          <a:ln>
                            <a:solidFill>
                              <a:schemeClr val="bg2">
                                <a:lumMod val="10000"/>
                              </a:schemeClr>
                            </a:solidFill>
                          </a:ln>
                          <a:effectLst/>
                        </a:rPr>
                        <a:t>​</a:t>
                      </a:r>
                      <a:endParaRPr lang="en-GB" sz="1100" b="0" i="0">
                        <a:ln>
                          <a:solidFill>
                            <a:schemeClr val="bg2">
                              <a:lumMod val="10000"/>
                            </a:schemeClr>
                          </a:solidFill>
                        </a:ln>
                        <a:solidFill>
                          <a:srgbClr val="000000"/>
                        </a:solidFill>
                        <a:effectLst/>
                        <a:latin typeface="Constantia"/>
                      </a:endParaRPr>
                    </a:p>
                  </a:txBody>
                  <a:tcPr marL="68580" marR="68580">
                    <a:cell3D prstMaterial="dkEdge">
                      <a:bevel/>
                      <a:lightRig rig="flood" dir="t"/>
                    </a:cell3D>
                  </a:tcPr>
                </a:tc>
                <a:tc>
                  <a:txBody>
                    <a:bodyPr/>
                    <a:lstStyle/>
                    <a:p>
                      <a:pPr algn="l" fontAlgn="base"/>
                      <a:r>
                        <a:rPr lang="en-GB" sz="1100" dirty="0">
                          <a:ln>
                            <a:solidFill>
                              <a:schemeClr val="bg2">
                                <a:lumMod val="10000"/>
                              </a:schemeClr>
                            </a:solidFill>
                          </a:ln>
                          <a:effectLst/>
                        </a:rPr>
                        <a:t>​</a:t>
                      </a:r>
                      <a:endParaRPr lang="en-GB" sz="1100" b="0" i="0" dirty="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tc>
                  <a:txBody>
                    <a:bodyPr/>
                    <a:lstStyle/>
                    <a:p>
                      <a:pPr algn="l" fontAlgn="base"/>
                      <a:endParaRPr lang="en-GB" sz="1100" b="0" i="0" dirty="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extLst>
                  <a:ext uri="{0D108BD9-81ED-4DB2-BD59-A6C34878D82A}">
                    <a16:rowId xmlns:a16="http://schemas.microsoft.com/office/drawing/2014/main" xmlns="" val="10001"/>
                  </a:ext>
                </a:extLst>
              </a:tr>
              <a:tr h="361950">
                <a:tc>
                  <a:txBody>
                    <a:bodyPr/>
                    <a:lstStyle/>
                    <a:p>
                      <a:pPr algn="l" fontAlgn="base"/>
                      <a:r>
                        <a:rPr lang="en-GB" sz="1100">
                          <a:ln>
                            <a:solidFill>
                              <a:schemeClr val="bg2">
                                <a:lumMod val="10000"/>
                              </a:schemeClr>
                            </a:solidFill>
                          </a:ln>
                          <a:effectLst/>
                        </a:rPr>
                        <a:t>​</a:t>
                      </a:r>
                      <a:endParaRPr lang="en-GB" sz="1100" b="0" i="0">
                        <a:ln>
                          <a:solidFill>
                            <a:schemeClr val="bg2">
                              <a:lumMod val="10000"/>
                            </a:schemeClr>
                          </a:solidFill>
                        </a:ln>
                        <a:solidFill>
                          <a:srgbClr val="000000"/>
                        </a:solidFill>
                        <a:effectLst/>
                        <a:latin typeface="Constantia"/>
                      </a:endParaRPr>
                    </a:p>
                  </a:txBody>
                  <a:tcPr marL="68580" marR="68580">
                    <a:cell3D prstMaterial="dkEdge">
                      <a:bevel/>
                      <a:lightRig rig="flood" dir="t"/>
                    </a:cell3D>
                  </a:tcPr>
                </a:tc>
                <a:tc>
                  <a:txBody>
                    <a:bodyPr/>
                    <a:lstStyle/>
                    <a:p>
                      <a:pPr algn="l" fontAlgn="base"/>
                      <a:r>
                        <a:rPr lang="en-GB" sz="1100">
                          <a:ln>
                            <a:solidFill>
                              <a:schemeClr val="bg2">
                                <a:lumMod val="10000"/>
                              </a:schemeClr>
                            </a:solidFill>
                          </a:ln>
                          <a:effectLst/>
                        </a:rPr>
                        <a:t>​</a:t>
                      </a:r>
                      <a:endParaRPr lang="en-GB" sz="1100" b="0" i="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tc>
                  <a:txBody>
                    <a:bodyPr/>
                    <a:lstStyle/>
                    <a:p>
                      <a:pPr algn="l" fontAlgn="base"/>
                      <a:endParaRPr lang="en-GB" sz="1100" b="0" i="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extLst>
                  <a:ext uri="{0D108BD9-81ED-4DB2-BD59-A6C34878D82A}">
                    <a16:rowId xmlns:a16="http://schemas.microsoft.com/office/drawing/2014/main" xmlns="" val="10002"/>
                  </a:ext>
                </a:extLst>
              </a:tr>
              <a:tr h="361950">
                <a:tc>
                  <a:txBody>
                    <a:bodyPr/>
                    <a:lstStyle/>
                    <a:p>
                      <a:pPr algn="l" fontAlgn="base"/>
                      <a:r>
                        <a:rPr lang="en-GB" sz="1100">
                          <a:ln>
                            <a:solidFill>
                              <a:schemeClr val="bg2">
                                <a:lumMod val="10000"/>
                              </a:schemeClr>
                            </a:solidFill>
                          </a:ln>
                          <a:effectLst/>
                        </a:rPr>
                        <a:t>​</a:t>
                      </a:r>
                      <a:endParaRPr lang="en-GB" sz="1100" b="0" i="0">
                        <a:ln>
                          <a:solidFill>
                            <a:schemeClr val="bg2">
                              <a:lumMod val="10000"/>
                            </a:schemeClr>
                          </a:solidFill>
                        </a:ln>
                        <a:solidFill>
                          <a:srgbClr val="000000"/>
                        </a:solidFill>
                        <a:effectLst/>
                        <a:latin typeface="Constantia"/>
                      </a:endParaRPr>
                    </a:p>
                  </a:txBody>
                  <a:tcPr marL="68580" marR="68580">
                    <a:cell3D prstMaterial="dkEdge">
                      <a:bevel/>
                      <a:lightRig rig="flood" dir="t"/>
                    </a:cell3D>
                  </a:tcPr>
                </a:tc>
                <a:tc>
                  <a:txBody>
                    <a:bodyPr/>
                    <a:lstStyle/>
                    <a:p>
                      <a:pPr algn="l" fontAlgn="base"/>
                      <a:r>
                        <a:rPr lang="en-GB" sz="1100">
                          <a:ln>
                            <a:solidFill>
                              <a:schemeClr val="bg2">
                                <a:lumMod val="10000"/>
                              </a:schemeClr>
                            </a:solidFill>
                          </a:ln>
                          <a:effectLst/>
                        </a:rPr>
                        <a:t>​</a:t>
                      </a:r>
                      <a:endParaRPr lang="en-GB" sz="1100" b="0" i="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tc>
                  <a:txBody>
                    <a:bodyPr/>
                    <a:lstStyle/>
                    <a:p>
                      <a:pPr algn="l" fontAlgn="base"/>
                      <a:endParaRPr lang="en-GB" sz="1100" b="0" i="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extLst>
                  <a:ext uri="{0D108BD9-81ED-4DB2-BD59-A6C34878D82A}">
                    <a16:rowId xmlns:a16="http://schemas.microsoft.com/office/drawing/2014/main" xmlns="" val="10003"/>
                  </a:ext>
                </a:extLst>
              </a:tr>
              <a:tr h="361950">
                <a:tc>
                  <a:txBody>
                    <a:bodyPr/>
                    <a:lstStyle/>
                    <a:p>
                      <a:pPr algn="l" fontAlgn="base"/>
                      <a:r>
                        <a:rPr lang="en-GB" sz="1100">
                          <a:ln>
                            <a:solidFill>
                              <a:schemeClr val="bg2">
                                <a:lumMod val="10000"/>
                              </a:schemeClr>
                            </a:solidFill>
                          </a:ln>
                          <a:effectLst/>
                        </a:rPr>
                        <a:t>​</a:t>
                      </a:r>
                      <a:endParaRPr lang="en-GB" sz="1100" b="0" i="0">
                        <a:ln>
                          <a:solidFill>
                            <a:schemeClr val="bg2">
                              <a:lumMod val="10000"/>
                            </a:schemeClr>
                          </a:solidFill>
                        </a:ln>
                        <a:solidFill>
                          <a:srgbClr val="000000"/>
                        </a:solidFill>
                        <a:effectLst/>
                        <a:latin typeface="Constantia"/>
                      </a:endParaRPr>
                    </a:p>
                  </a:txBody>
                  <a:tcPr marL="68580" marR="68580">
                    <a:cell3D prstMaterial="dkEdge">
                      <a:bevel/>
                      <a:lightRig rig="flood" dir="t"/>
                    </a:cell3D>
                  </a:tcPr>
                </a:tc>
                <a:tc>
                  <a:txBody>
                    <a:bodyPr/>
                    <a:lstStyle/>
                    <a:p>
                      <a:pPr algn="l" fontAlgn="base"/>
                      <a:r>
                        <a:rPr lang="en-GB" sz="1100">
                          <a:ln>
                            <a:solidFill>
                              <a:schemeClr val="bg2">
                                <a:lumMod val="10000"/>
                              </a:schemeClr>
                            </a:solidFill>
                          </a:ln>
                          <a:effectLst/>
                        </a:rPr>
                        <a:t>​</a:t>
                      </a:r>
                      <a:endParaRPr lang="en-GB" sz="1100" b="0" i="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tc>
                  <a:txBody>
                    <a:bodyPr/>
                    <a:lstStyle/>
                    <a:p>
                      <a:pPr algn="l" fontAlgn="base"/>
                      <a:endParaRPr lang="en-GB" sz="1100" b="0" i="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extLst>
                  <a:ext uri="{0D108BD9-81ED-4DB2-BD59-A6C34878D82A}">
                    <a16:rowId xmlns:a16="http://schemas.microsoft.com/office/drawing/2014/main" xmlns="" val="10004"/>
                  </a:ext>
                </a:extLst>
              </a:tr>
              <a:tr h="361950">
                <a:tc>
                  <a:txBody>
                    <a:bodyPr/>
                    <a:lstStyle/>
                    <a:p>
                      <a:pPr algn="l" fontAlgn="base"/>
                      <a:r>
                        <a:rPr lang="en-GB" sz="1100">
                          <a:ln>
                            <a:solidFill>
                              <a:schemeClr val="bg2">
                                <a:lumMod val="10000"/>
                              </a:schemeClr>
                            </a:solidFill>
                          </a:ln>
                          <a:effectLst/>
                        </a:rPr>
                        <a:t>​</a:t>
                      </a:r>
                      <a:endParaRPr lang="en-GB" sz="1100" b="0" i="0">
                        <a:ln>
                          <a:solidFill>
                            <a:schemeClr val="bg2">
                              <a:lumMod val="10000"/>
                            </a:schemeClr>
                          </a:solidFill>
                        </a:ln>
                        <a:solidFill>
                          <a:srgbClr val="000000"/>
                        </a:solidFill>
                        <a:effectLst/>
                        <a:latin typeface="Constantia"/>
                      </a:endParaRPr>
                    </a:p>
                  </a:txBody>
                  <a:tcPr marL="68580" marR="68580">
                    <a:cell3D prstMaterial="dkEdge">
                      <a:bevel/>
                      <a:lightRig rig="flood" dir="t"/>
                    </a:cell3D>
                  </a:tcPr>
                </a:tc>
                <a:tc>
                  <a:txBody>
                    <a:bodyPr/>
                    <a:lstStyle/>
                    <a:p>
                      <a:pPr algn="l" fontAlgn="base"/>
                      <a:r>
                        <a:rPr lang="en-GB" sz="1100" dirty="0">
                          <a:ln>
                            <a:solidFill>
                              <a:schemeClr val="bg2">
                                <a:lumMod val="10000"/>
                              </a:schemeClr>
                            </a:solidFill>
                          </a:ln>
                          <a:effectLst/>
                        </a:rPr>
                        <a:t>​</a:t>
                      </a:r>
                      <a:endParaRPr lang="en-GB" sz="1100" b="0" i="0" dirty="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tc>
                  <a:txBody>
                    <a:bodyPr/>
                    <a:lstStyle/>
                    <a:p>
                      <a:pPr algn="l" fontAlgn="base"/>
                      <a:endParaRPr lang="en-GB" sz="1100" b="0" i="0" dirty="0">
                        <a:ln>
                          <a:solidFill>
                            <a:schemeClr val="bg2">
                              <a:lumMod val="10000"/>
                            </a:schemeClr>
                          </a:solidFill>
                        </a:ln>
                        <a:solidFill>
                          <a:srgbClr val="92D050"/>
                        </a:solidFill>
                        <a:effectLst/>
                        <a:latin typeface="Constantia"/>
                      </a:endParaRPr>
                    </a:p>
                  </a:txBody>
                  <a:tcPr marL="68580" marR="68580">
                    <a:cell3D prstMaterial="dkEdge">
                      <a:bevel/>
                      <a:lightRig rig="flood" dir="t"/>
                    </a:cell3D>
                  </a:tcPr>
                </a:tc>
                <a:extLst>
                  <a:ext uri="{0D108BD9-81ED-4DB2-BD59-A6C34878D82A}">
                    <a16:rowId xmlns:a16="http://schemas.microsoft.com/office/drawing/2014/main" xmlns="" val="10005"/>
                  </a:ext>
                </a:extLst>
              </a:tr>
            </a:tbl>
          </a:graphicData>
        </a:graphic>
      </p:graphicFrame>
      <p:sp>
        <p:nvSpPr>
          <p:cNvPr id="6" name="Rectangle 1"/>
          <p:cNvSpPr>
            <a:spLocks noChangeArrowheads="1"/>
          </p:cNvSpPr>
          <p:nvPr/>
        </p:nvSpPr>
        <p:spPr bwMode="auto">
          <a:xfrm>
            <a:off x="3810000" y="2453378"/>
            <a:ext cx="6858000" cy="64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l" rtl="0" fontAlgn="base">
              <a:spcBef>
                <a:spcPct val="0"/>
              </a:spcBef>
              <a:spcAft>
                <a:spcPct val="0"/>
              </a:spcAft>
            </a:pPr>
            <a:r>
              <a:rPr lang="ar-KW" dirty="0">
                <a:solidFill>
                  <a:prstClr val="black"/>
                </a:solidFill>
                <a:latin typeface="Arial" pitchFamily="34" charset="0"/>
              </a:rPr>
              <a:t> </a:t>
            </a:r>
          </a:p>
          <a:p>
            <a:pPr algn="l" rtl="0" eaLnBrk="0" fontAlgn="base" hangingPunct="0">
              <a:spcBef>
                <a:spcPct val="0"/>
              </a:spcBef>
              <a:spcAft>
                <a:spcPct val="0"/>
              </a:spcAft>
            </a:pPr>
            <a:endParaRPr lang="ar-KW" dirty="0">
              <a:solidFill>
                <a:prstClr val="black"/>
              </a:solidFill>
              <a:latin typeface="Arial" pitchFamily="34" charset="0"/>
            </a:endParaRPr>
          </a:p>
        </p:txBody>
      </p:sp>
      <p:sp>
        <p:nvSpPr>
          <p:cNvPr id="9" name="Slide Number Placeholder 8"/>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24</a:t>
            </a:fld>
            <a:endParaRPr lang="ar-KW" b="1" i="1">
              <a:solidFill>
                <a:srgbClr val="002060"/>
              </a:solidFill>
            </a:endParaRPr>
          </a:p>
        </p:txBody>
      </p:sp>
    </p:spTree>
    <p:extLst>
      <p:ext uri="{BB962C8B-B14F-4D97-AF65-F5344CB8AC3E}">
        <p14:creationId xmlns="" xmlns:p14="http://schemas.microsoft.com/office/powerpoint/2010/main" val="48984355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87488" y="764704"/>
            <a:ext cx="9937104" cy="1863080"/>
          </a:xfrm>
        </p:spPr>
        <p:txBody>
          <a:bodyPr>
            <a:normAutofit/>
          </a:bodyPr>
          <a:lstStyle/>
          <a:p>
            <a:pPr algn="just"/>
            <a:r>
              <a:rPr lang="en-US" b="1" dirty="0">
                <a:solidFill>
                  <a:srgbClr val="000000"/>
                </a:solidFill>
                <a:effectLst>
                  <a:outerShdw blurRad="38100" dist="38100" dir="2700000" algn="tl">
                    <a:srgbClr val="000000">
                      <a:alpha val="43137"/>
                    </a:srgbClr>
                  </a:outerShdw>
                </a:effectLst>
                <a:latin typeface="Constantia"/>
              </a:rPr>
              <a:t>Critical thinking </a:t>
            </a:r>
            <a:r>
              <a:rPr lang="en-US" b="1" dirty="0">
                <a:solidFill>
                  <a:srgbClr val="00B050"/>
                </a:solidFill>
                <a:effectLst>
                  <a:outerShdw blurRad="38100" dist="38100" dir="2700000" algn="tl">
                    <a:srgbClr val="000000">
                      <a:alpha val="43137"/>
                    </a:srgbClr>
                  </a:outerShdw>
                </a:effectLst>
                <a:latin typeface="Constantia"/>
                <a:ea typeface="+mn-ea"/>
                <a:cs typeface="+mn-cs"/>
              </a:rPr>
              <a:t>is that kind of thinking which involves evaluation and, perhaps, challenge.</a:t>
            </a:r>
            <a:endParaRPr lang="ar-KW" b="1" dirty="0">
              <a:solidFill>
                <a:srgbClr val="00B050"/>
              </a:solidFill>
              <a:effectLst>
                <a:outerShdw blurRad="38100" dist="38100" dir="2700000" algn="tl">
                  <a:srgbClr val="000000">
                    <a:alpha val="43137"/>
                  </a:srgbClr>
                </a:outerShdw>
              </a:effectLst>
              <a:latin typeface="Constantia"/>
              <a:ea typeface="+mn-ea"/>
              <a:cs typeface="+mn-cs"/>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F1CE5520-2D35-49FE-AAF5-5FB6181C4106}"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1487488" y="2999854"/>
            <a:ext cx="9937104" cy="1077218"/>
          </a:xfrm>
          <a:prstGeom prst="rect">
            <a:avLst/>
          </a:prstGeom>
        </p:spPr>
        <p:txBody>
          <a:bodyPr wrap="square">
            <a:spAutoFit/>
          </a:bodyPr>
          <a:lstStyle/>
          <a:p>
            <a:pPr algn="l" rtl="0" fontAlgn="base">
              <a:spcBef>
                <a:spcPct val="0"/>
              </a:spcBef>
              <a:spcAft>
                <a:spcPct val="0"/>
              </a:spcAft>
            </a:pPr>
            <a:r>
              <a:rPr lang="en-GB" sz="3200" b="1" dirty="0">
                <a:solidFill>
                  <a:srgbClr val="00B050"/>
                </a:solidFill>
                <a:effectLst>
                  <a:outerShdw blurRad="38100" dist="38100" dir="2700000" algn="tl">
                    <a:srgbClr val="000000">
                      <a:alpha val="43137"/>
                    </a:srgbClr>
                  </a:outerShdw>
                </a:effectLst>
                <a:latin typeface="Constantia"/>
              </a:rPr>
              <a:t>Students can:</a:t>
            </a:r>
            <a:r>
              <a:rPr lang="en-US" sz="3200" b="1" dirty="0">
                <a:solidFill>
                  <a:srgbClr val="00B050"/>
                </a:solidFill>
                <a:effectLst>
                  <a:outerShdw blurRad="38100" dist="38100" dir="2700000" algn="tl">
                    <a:srgbClr val="000000">
                      <a:alpha val="43137"/>
                    </a:srgbClr>
                  </a:outerShdw>
                </a:effectLst>
                <a:latin typeface="Constantia"/>
              </a:rPr>
              <a:t>​</a:t>
            </a:r>
          </a:p>
          <a:p>
            <a:pPr algn="l" rtl="0" fontAlgn="base">
              <a:spcBef>
                <a:spcPct val="0"/>
              </a:spcBef>
              <a:spcAft>
                <a:spcPct val="0"/>
              </a:spcAft>
            </a:pPr>
            <a:r>
              <a:rPr lang="en-GB" sz="3200" b="1" dirty="0">
                <a:solidFill>
                  <a:srgbClr val="0070C0"/>
                </a:solidFill>
                <a:effectLst>
                  <a:outerShdw blurRad="38100" dist="38100" dir="2700000" algn="tl">
                    <a:srgbClr val="000000">
                      <a:alpha val="43137"/>
                    </a:srgbClr>
                  </a:outerShdw>
                </a:effectLst>
                <a:latin typeface="Constantia"/>
              </a:rPr>
              <a:t>carry out, use, compare, parse, judge, support, etc.</a:t>
            </a:r>
            <a:endParaRPr lang="en-US" sz="3200" b="1" dirty="0">
              <a:solidFill>
                <a:srgbClr val="0070C0"/>
              </a:solidFill>
              <a:effectLst>
                <a:outerShdw blurRad="38100" dist="38100" dir="2700000" algn="tl">
                  <a:srgbClr val="000000">
                    <a:alpha val="43137"/>
                  </a:srgbClr>
                </a:outerShdw>
              </a:effectLst>
              <a:latin typeface="Constantia"/>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25</a:t>
            </a:fld>
            <a:endParaRPr lang="ar-KW" b="1" i="1">
              <a:solidFill>
                <a:srgbClr val="002060"/>
              </a:solidFill>
            </a:endParaRPr>
          </a:p>
        </p:txBody>
      </p:sp>
    </p:spTree>
    <p:extLst>
      <p:ext uri="{BB962C8B-B14F-4D97-AF65-F5344CB8AC3E}">
        <p14:creationId xmlns="" xmlns:p14="http://schemas.microsoft.com/office/powerpoint/2010/main" val="10287783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Task </a:t>
            </a:r>
            <a:r>
              <a:rPr lang="en-GB" sz="4000" b="1" dirty="0" smtClean="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4</a:t>
            </a:r>
            <a:endParaRPr lang="ar-KW"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07D06670-4108-4F8E-A14C-580B9E5AE661}"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1631504" y="1443548"/>
            <a:ext cx="9531673" cy="3785652"/>
          </a:xfrm>
          <a:prstGeom prst="rect">
            <a:avLst/>
          </a:prstGeom>
        </p:spPr>
        <p:txBody>
          <a:bodyPr wrap="square">
            <a:spAutoFit/>
          </a:bodyPr>
          <a:lstStyle/>
          <a:p>
            <a:pPr algn="l" rtl="0" fontAlgn="base">
              <a:lnSpc>
                <a:spcPct val="150000"/>
              </a:lnSpc>
              <a:spcBef>
                <a:spcPct val="0"/>
              </a:spcBef>
              <a:spcAft>
                <a:spcPct val="0"/>
              </a:spcAft>
            </a:pPr>
            <a:r>
              <a:rPr lang="en-GB" sz="3200" b="1" u="sng" dirty="0">
                <a:solidFill>
                  <a:srgbClr val="FF0000"/>
                </a:solidFill>
                <a:effectLst>
                  <a:outerShdw blurRad="38100" dist="38100" dir="2700000" algn="tl">
                    <a:srgbClr val="000000">
                      <a:alpha val="43137"/>
                    </a:srgbClr>
                  </a:outerShdw>
                </a:effectLst>
                <a:latin typeface="AucoinLight" panose="020D0602050304030204" pitchFamily="34" charset="0"/>
              </a:rPr>
              <a:t>Comparative moments </a:t>
            </a:r>
            <a:r>
              <a:rPr lang="en-US" sz="3200" b="1" u="sng" dirty="0">
                <a:solidFill>
                  <a:srgbClr val="FF0000"/>
                </a:solidFill>
                <a:effectLst>
                  <a:outerShdw blurRad="38100" dist="38100" dir="2700000" algn="tl">
                    <a:srgbClr val="000000">
                      <a:alpha val="43137"/>
                    </a:srgbClr>
                  </a:outerShdw>
                </a:effectLst>
                <a:latin typeface="AucoinLight" panose="020D0602050304030204" pitchFamily="34" charset="0"/>
              </a:rPr>
              <a:t>​</a:t>
            </a:r>
          </a:p>
          <a:p>
            <a:pPr algn="l" rtl="0" fontAlgn="base">
              <a:lnSpc>
                <a:spcPct val="150000"/>
              </a:lnSpc>
              <a:spcBef>
                <a:spcPct val="0"/>
              </a:spcBef>
              <a:spcAft>
                <a:spcPct val="0"/>
              </a:spcAft>
            </a:pPr>
            <a:r>
              <a:rPr lang="en-GB" sz="3200" b="1" i="1" dirty="0">
                <a:solidFill>
                  <a:srgbClr val="002060"/>
                </a:solidFill>
                <a:effectLst>
                  <a:outerShdw blurRad="38100" dist="38100" dir="2700000" algn="tl">
                    <a:srgbClr val="000000">
                      <a:alpha val="43137"/>
                    </a:srgbClr>
                  </a:outerShdw>
                </a:effectLst>
                <a:latin typeface="Bell MT" panose="02020503060305020303" pitchFamily="18" charset="0"/>
              </a:rPr>
              <a:t>Play with the following similes:</a:t>
            </a:r>
            <a:r>
              <a:rPr lang="en-US" sz="3200" i="1" dirty="0">
                <a:solidFill>
                  <a:srgbClr val="002060"/>
                </a:solidFill>
                <a:effectLst>
                  <a:outerShdw blurRad="38100" dist="38100" dir="2700000" algn="tl">
                    <a:srgbClr val="000000">
                      <a:alpha val="43137"/>
                    </a:srgbClr>
                  </a:outerShdw>
                </a:effectLst>
                <a:latin typeface="Bell MT" panose="02020503060305020303" pitchFamily="18" charset="0"/>
              </a:rPr>
              <a:t>​</a:t>
            </a:r>
            <a:endParaRPr lang="en-GB" sz="3200" dirty="0">
              <a:solidFill>
                <a:srgbClr val="002060"/>
              </a:solidFill>
              <a:effectLst>
                <a:outerShdw blurRad="38100" dist="38100" dir="2700000" algn="tl">
                  <a:srgbClr val="000000">
                    <a:alpha val="43137"/>
                  </a:srgbClr>
                </a:outerShdw>
              </a:effectLst>
              <a:latin typeface="Bell MT" panose="02020503060305020303" pitchFamily="18" charset="0"/>
            </a:endParaRPr>
          </a:p>
          <a:p>
            <a:pPr marL="514350" indent="-514350" algn="l" rtl="0" fontAlgn="base">
              <a:lnSpc>
                <a:spcPct val="150000"/>
              </a:lnSpc>
              <a:spcBef>
                <a:spcPct val="0"/>
              </a:spcBef>
              <a:spcAft>
                <a:spcPct val="0"/>
              </a:spcAft>
              <a:buFont typeface="+mj-lt"/>
              <a:buAutoNum type="arabicPeriod"/>
            </a:pPr>
            <a:r>
              <a:rPr lang="en-GB" sz="3200" b="1" dirty="0">
                <a:solidFill>
                  <a:srgbClr val="002060"/>
                </a:solidFill>
                <a:effectLst>
                  <a:outerShdw blurRad="38100" dist="38100" dir="2700000" algn="tl">
                    <a:srgbClr val="000000">
                      <a:alpha val="43137"/>
                    </a:srgbClr>
                  </a:outerShdw>
                </a:effectLst>
                <a:latin typeface="Bell MT" panose="02020503060305020303" pitchFamily="18" charset="0"/>
              </a:rPr>
              <a:t>They are as different as .....................................</a:t>
            </a:r>
            <a:r>
              <a:rPr lang="en-GB" sz="3200" dirty="0">
                <a:solidFill>
                  <a:srgbClr val="002060"/>
                </a:solidFill>
                <a:effectLst>
                  <a:outerShdw blurRad="38100" dist="38100" dir="2700000" algn="tl">
                    <a:srgbClr val="000000">
                      <a:alpha val="43137"/>
                    </a:srgbClr>
                  </a:outerShdw>
                </a:effectLst>
                <a:latin typeface="Bell MT" panose="02020503060305020303" pitchFamily="18" charset="0"/>
              </a:rPr>
              <a:t>​​</a:t>
            </a:r>
          </a:p>
          <a:p>
            <a:pPr marL="514350" indent="-514350" algn="l" rtl="0" fontAlgn="base">
              <a:lnSpc>
                <a:spcPct val="150000"/>
              </a:lnSpc>
              <a:spcBef>
                <a:spcPct val="0"/>
              </a:spcBef>
              <a:spcAft>
                <a:spcPct val="0"/>
              </a:spcAft>
              <a:buFont typeface="+mj-lt"/>
              <a:buAutoNum type="arabicPeriod"/>
            </a:pPr>
            <a:r>
              <a:rPr lang="en-GB" sz="3200" b="1" dirty="0">
                <a:solidFill>
                  <a:srgbClr val="002060"/>
                </a:solidFill>
                <a:effectLst>
                  <a:outerShdw blurRad="38100" dist="38100" dir="2700000" algn="tl">
                    <a:srgbClr val="000000">
                      <a:alpha val="43137"/>
                    </a:srgbClr>
                  </a:outerShdw>
                </a:effectLst>
                <a:latin typeface="Bell MT" panose="02020503060305020303" pitchFamily="18" charset="0"/>
              </a:rPr>
              <a:t>This cat is as black as ................................</a:t>
            </a:r>
            <a:r>
              <a:rPr lang="en-GB" sz="3200" dirty="0">
                <a:solidFill>
                  <a:srgbClr val="002060"/>
                </a:solidFill>
                <a:effectLst>
                  <a:outerShdw blurRad="38100" dist="38100" dir="2700000" algn="tl">
                    <a:srgbClr val="000000">
                      <a:alpha val="43137"/>
                    </a:srgbClr>
                  </a:outerShdw>
                </a:effectLst>
                <a:latin typeface="Bell MT" panose="02020503060305020303" pitchFamily="18" charset="0"/>
              </a:rPr>
              <a:t>​</a:t>
            </a:r>
          </a:p>
          <a:p>
            <a:pPr marL="514350" indent="-514350" algn="l" rtl="0" fontAlgn="base">
              <a:lnSpc>
                <a:spcPct val="150000"/>
              </a:lnSpc>
              <a:spcBef>
                <a:spcPct val="0"/>
              </a:spcBef>
              <a:spcAft>
                <a:spcPct val="0"/>
              </a:spcAft>
              <a:buFont typeface="+mj-lt"/>
              <a:buAutoNum type="arabicPeriod"/>
            </a:pPr>
            <a:r>
              <a:rPr lang="en-GB" sz="3200" b="1" dirty="0">
                <a:solidFill>
                  <a:srgbClr val="002060"/>
                </a:solidFill>
                <a:effectLst>
                  <a:outerShdw blurRad="38100" dist="38100" dir="2700000" algn="tl">
                    <a:srgbClr val="000000">
                      <a:alpha val="43137"/>
                    </a:srgbClr>
                  </a:outerShdw>
                </a:effectLst>
                <a:latin typeface="Bell MT" panose="02020503060305020303" pitchFamily="18" charset="0"/>
              </a:rPr>
              <a:t>The water well was as dry as a .............................</a:t>
            </a:r>
            <a:endParaRPr lang="en-GB" sz="3200"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26</a:t>
            </a:fld>
            <a:endParaRPr lang="ar-KW" b="1" i="1">
              <a:solidFill>
                <a:srgbClr val="002060"/>
              </a:solidFill>
            </a:endParaRPr>
          </a:p>
        </p:txBody>
      </p:sp>
    </p:spTree>
    <p:extLst>
      <p:ext uri="{BB962C8B-B14F-4D97-AF65-F5344CB8AC3E}">
        <p14:creationId xmlns="" xmlns:p14="http://schemas.microsoft.com/office/powerpoint/2010/main" val="370019942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31504" y="980728"/>
            <a:ext cx="9793088" cy="2664296"/>
          </a:xfrm>
        </p:spPr>
        <p:txBody>
          <a:bodyPr>
            <a:normAutofit/>
          </a:bodyPr>
          <a:lstStyle/>
          <a:p>
            <a:pPr algn="just" fontAlgn="base">
              <a:lnSpc>
                <a:spcPct val="100000"/>
              </a:lnSpc>
            </a:pPr>
            <a:r>
              <a:rPr lang="en-GB" b="1" dirty="0">
                <a:solidFill>
                  <a:srgbClr val="000000"/>
                </a:solidFill>
                <a:effectLst>
                  <a:outerShdw blurRad="38100" dist="38100" dir="2700000" algn="tl">
                    <a:srgbClr val="000000">
                      <a:alpha val="43137"/>
                    </a:srgbClr>
                  </a:outerShdw>
                </a:effectLst>
                <a:latin typeface="Bell MT" panose="02020503060305020303" pitchFamily="18" charset="0"/>
              </a:rPr>
              <a:t>Creative thinking:</a:t>
            </a:r>
            <a:r>
              <a:rPr lang="en-GB" b="1" dirty="0">
                <a:solidFill>
                  <a:srgbClr val="FF0000"/>
                </a:solidFill>
                <a:effectLst>
                  <a:outerShdw blurRad="38100" dist="38100" dir="2700000" algn="tl">
                    <a:srgbClr val="000000">
                      <a:alpha val="43137"/>
                    </a:srgbClr>
                  </a:outerShdw>
                </a:effectLst>
                <a:latin typeface="Bell MT" panose="02020503060305020303" pitchFamily="18" charset="0"/>
              </a:rPr>
              <a:t> </a:t>
            </a:r>
            <a:r>
              <a:rPr lang="en-US" b="1" dirty="0">
                <a:solidFill>
                  <a:srgbClr val="00B050"/>
                </a:solidFill>
                <a:effectLst>
                  <a:outerShdw blurRad="38100" dist="38100" dir="2700000" algn="tl">
                    <a:srgbClr val="000000">
                      <a:alpha val="43137"/>
                    </a:srgbClr>
                  </a:outerShdw>
                </a:effectLst>
                <a:latin typeface="Bell MT" panose="02020503060305020303" pitchFamily="18" charset="0"/>
                <a:ea typeface="+mn-ea"/>
                <a:cs typeface="+mn-cs"/>
              </a:rPr>
              <a:t>The process of being playful with </a:t>
            </a:r>
            <a:r>
              <a:rPr lang="en-US" b="1" dirty="0" smtClean="0">
                <a:solidFill>
                  <a:srgbClr val="00B050"/>
                </a:solidFill>
                <a:effectLst>
                  <a:outerShdw blurRad="38100" dist="38100" dir="2700000" algn="tl">
                    <a:srgbClr val="000000">
                      <a:alpha val="43137"/>
                    </a:srgbClr>
                  </a:outerShdw>
                </a:effectLst>
                <a:latin typeface="Bell MT" panose="02020503060305020303" pitchFamily="18" charset="0"/>
                <a:ea typeface="+mn-ea"/>
                <a:cs typeface="+mn-cs"/>
              </a:rPr>
              <a:t>ideas, </a:t>
            </a:r>
            <a:r>
              <a:rPr lang="en-US" b="1" dirty="0">
                <a:solidFill>
                  <a:srgbClr val="00B050"/>
                </a:solidFill>
                <a:effectLst>
                  <a:outerShdw blurRad="38100" dist="38100" dir="2700000" algn="tl">
                    <a:srgbClr val="000000">
                      <a:alpha val="43137"/>
                    </a:srgbClr>
                  </a:outerShdw>
                </a:effectLst>
                <a:latin typeface="Bell MT" panose="02020503060305020303" pitchFamily="18" charset="0"/>
                <a:ea typeface="+mn-ea"/>
                <a:cs typeface="+mn-cs"/>
              </a:rPr>
              <a:t>suggesting hypotheses and applying imagination when dealing with problems</a:t>
            </a:r>
            <a:r>
              <a:rPr lang="en-US" b="1" dirty="0" smtClean="0">
                <a:solidFill>
                  <a:srgbClr val="00B050"/>
                </a:solidFill>
                <a:effectLst>
                  <a:outerShdw blurRad="38100" dist="38100" dir="2700000" algn="tl">
                    <a:srgbClr val="000000">
                      <a:alpha val="43137"/>
                    </a:srgbClr>
                  </a:outerShdw>
                </a:effectLst>
                <a:latin typeface="Bell MT" panose="02020503060305020303" pitchFamily="18" charset="0"/>
                <a:ea typeface="+mn-ea"/>
                <a:cs typeface="+mn-cs"/>
              </a:rPr>
              <a:t>.</a:t>
            </a:r>
            <a:r>
              <a:rPr lang="en-US" b="1" dirty="0">
                <a:solidFill>
                  <a:srgbClr val="00B050"/>
                </a:solidFill>
                <a:effectLst>
                  <a:outerShdw blurRad="38100" dist="38100" dir="2700000" algn="tl">
                    <a:srgbClr val="000000">
                      <a:alpha val="43137"/>
                    </a:srgbClr>
                  </a:outerShdw>
                </a:effectLst>
                <a:latin typeface="Bell MT" panose="02020503060305020303" pitchFamily="18" charset="0"/>
                <a:ea typeface="+mn-ea"/>
                <a:cs typeface="+mn-cs"/>
              </a:rPr>
              <a:t> </a:t>
            </a:r>
            <a:r>
              <a:rPr lang="en-GB" b="1" dirty="0" smtClean="0">
                <a:solidFill>
                  <a:srgbClr val="00B050"/>
                </a:solidFill>
                <a:effectLst>
                  <a:outerShdw blurRad="38100" dist="38100" dir="2700000" algn="tl">
                    <a:srgbClr val="000000">
                      <a:alpha val="43137"/>
                    </a:srgbClr>
                  </a:outerShdw>
                </a:effectLst>
                <a:latin typeface="Bell MT" panose="02020503060305020303" pitchFamily="18" charset="0"/>
                <a:ea typeface="+mn-ea"/>
                <a:cs typeface="+mn-cs"/>
              </a:rPr>
              <a:t>​</a:t>
            </a:r>
            <a:endParaRPr lang="ar-KW" sz="3200" b="1" dirty="0">
              <a:effectLst>
                <a:outerShdw blurRad="38100" dist="38100" dir="2700000" algn="tl">
                  <a:srgbClr val="000000">
                    <a:alpha val="43137"/>
                  </a:srgbClr>
                </a:outerShdw>
              </a:effectLst>
              <a:latin typeface="Bell MT" panose="02020503060305020303" pitchFamily="18" charset="0"/>
            </a:endParaRPr>
          </a:p>
        </p:txBody>
      </p:sp>
      <p:sp>
        <p:nvSpPr>
          <p:cNvPr id="3" name="Date Placeholder 2"/>
          <p:cNvSpPr>
            <a:spLocks noGrp="1"/>
          </p:cNvSpPr>
          <p:nvPr>
            <p:ph type="dt" sz="half" idx="10"/>
          </p:nvPr>
        </p:nvSpPr>
        <p:spPr>
          <a:xfrm>
            <a:off x="5410199" y="6356356"/>
            <a:ext cx="1234440" cy="365125"/>
          </a:xfrm>
        </p:spPr>
        <p:txBody>
          <a:bodyPr vert="horz" lIns="91440" tIns="45720" rIns="91440" bIns="45720" rtlCol="0" anchor="ctr"/>
          <a:lstStyle/>
          <a:p>
            <a:fld id="{43429452-F597-45CA-AA53-58C0A40964B2}"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5" name="عنوان 1"/>
          <p:cNvSpPr txBox="1">
            <a:spLocks/>
          </p:cNvSpPr>
          <p:nvPr/>
        </p:nvSpPr>
        <p:spPr>
          <a:xfrm>
            <a:off x="1631504" y="3645024"/>
            <a:ext cx="9793088" cy="152286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a:lstStyle>
          <a:p>
            <a:pPr fontAlgn="base">
              <a:lnSpc>
                <a:spcPct val="100000"/>
              </a:lnSpc>
            </a:pPr>
            <a:r>
              <a:rPr lang="en-GB" b="1" dirty="0">
                <a:solidFill>
                  <a:srgbClr val="00B050"/>
                </a:solidFill>
                <a:effectLst>
                  <a:outerShdw blurRad="38100" dist="38100" dir="2700000" algn="tl">
                    <a:srgbClr val="000000">
                      <a:alpha val="43137"/>
                    </a:srgbClr>
                  </a:outerShdw>
                </a:effectLst>
                <a:latin typeface="Bell MT" panose="02020503060305020303" pitchFamily="18" charset="0"/>
              </a:rPr>
              <a:t>Students can:</a:t>
            </a:r>
            <a:r>
              <a:rPr lang="en-US" b="1" dirty="0">
                <a:solidFill>
                  <a:srgbClr val="FFFFFF"/>
                </a:solidFill>
                <a:effectLst>
                  <a:outerShdw blurRad="38100" dist="38100" dir="2700000" algn="tl">
                    <a:srgbClr val="000000">
                      <a:alpha val="43137"/>
                    </a:srgbClr>
                  </a:outerShdw>
                </a:effectLst>
                <a:latin typeface="Bell MT" panose="02020503060305020303" pitchFamily="18" charset="0"/>
              </a:rPr>
              <a:t>​</a:t>
            </a:r>
            <a:r>
              <a:rPr lang="en-GB" b="1" dirty="0">
                <a:solidFill>
                  <a:srgbClr val="FFFFFF"/>
                </a:solidFill>
                <a:effectLst>
                  <a:outerShdw blurRad="38100" dist="38100" dir="2700000" algn="tl">
                    <a:srgbClr val="000000">
                      <a:alpha val="43137"/>
                    </a:srgbClr>
                  </a:outerShdw>
                </a:effectLst>
                <a:latin typeface="Bell MT" panose="02020503060305020303" pitchFamily="18" charset="0"/>
              </a:rPr>
              <a:t/>
            </a:r>
            <a:br>
              <a:rPr lang="en-GB" b="1" dirty="0">
                <a:solidFill>
                  <a:srgbClr val="FFFFFF"/>
                </a:solidFill>
                <a:effectLst>
                  <a:outerShdw blurRad="38100" dist="38100" dir="2700000" algn="tl">
                    <a:srgbClr val="000000">
                      <a:alpha val="43137"/>
                    </a:srgbClr>
                  </a:outerShdw>
                </a:effectLst>
                <a:latin typeface="Bell MT" panose="02020503060305020303" pitchFamily="18" charset="0"/>
              </a:rPr>
            </a:br>
            <a:r>
              <a:rPr lang="en-GB" b="1" dirty="0">
                <a:solidFill>
                  <a:srgbClr val="0070C0"/>
                </a:solidFill>
                <a:effectLst>
                  <a:outerShdw blurRad="38100" dist="38100" dir="2700000" algn="tl">
                    <a:srgbClr val="000000">
                      <a:alpha val="43137"/>
                    </a:srgbClr>
                  </a:outerShdw>
                </a:effectLst>
                <a:latin typeface="Constantia"/>
              </a:rPr>
              <a:t>change, compose, create, design, etc.</a:t>
            </a:r>
            <a:endParaRPr lang="ar-KW" b="1" dirty="0">
              <a:solidFill>
                <a:srgbClr val="0070C0"/>
              </a:solidFill>
              <a:effectLst>
                <a:outerShdw blurRad="38100" dist="38100" dir="2700000" algn="tl">
                  <a:srgbClr val="000000">
                    <a:alpha val="43137"/>
                  </a:srgbClr>
                </a:outerShdw>
              </a:effectLst>
              <a:latin typeface="Constantia"/>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27</a:t>
            </a:fld>
            <a:endParaRPr lang="ar-KW" b="1" i="1">
              <a:solidFill>
                <a:srgbClr val="002060"/>
              </a:solidFill>
            </a:endParaRPr>
          </a:p>
        </p:txBody>
      </p:sp>
    </p:spTree>
    <p:extLst>
      <p:ext uri="{BB962C8B-B14F-4D97-AF65-F5344CB8AC3E}">
        <p14:creationId xmlns="" xmlns:p14="http://schemas.microsoft.com/office/powerpoint/2010/main" val="194269945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Task 6</a:t>
            </a:r>
            <a:r>
              <a:rPr lang="en-GB" b="1" dirty="0" smtClean="0">
                <a:solidFill>
                  <a:srgbClr val="000000"/>
                </a:solidFill>
                <a:latin typeface="Constantia"/>
              </a:rPr>
              <a:t> </a:t>
            </a:r>
            <a:endParaRPr lang="ar-KW" dirty="0"/>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7748E9D0-7AC1-4F05-9E55-E4608337151A}"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1631504" y="1696740"/>
            <a:ext cx="9793088" cy="5262979"/>
          </a:xfrm>
          <a:prstGeom prst="rect">
            <a:avLst/>
          </a:prstGeom>
        </p:spPr>
        <p:txBody>
          <a:bodyPr wrap="square">
            <a:spAutoFit/>
          </a:bodyPr>
          <a:lstStyle/>
          <a:p>
            <a:pPr algn="just" rtl="0" fontAlgn="base">
              <a:lnSpc>
                <a:spcPct val="150000"/>
              </a:lnSpc>
              <a:spcBef>
                <a:spcPct val="0"/>
              </a:spcBef>
              <a:spcAft>
                <a:spcPct val="0"/>
              </a:spcAft>
            </a:pPr>
            <a:r>
              <a:rPr lang="en-GB" sz="3200" b="1" dirty="0">
                <a:solidFill>
                  <a:srgbClr val="FF0000"/>
                </a:solidFill>
                <a:effectLst>
                  <a:outerShdw blurRad="38100" dist="38100" dir="2700000" algn="tl">
                    <a:srgbClr val="000000">
                      <a:alpha val="43137"/>
                    </a:srgbClr>
                  </a:outerShdw>
                </a:effectLst>
                <a:latin typeface="AucoinLight" panose="020D0602050304030204" pitchFamily="34" charset="0"/>
              </a:rPr>
              <a:t>Design some activities </a:t>
            </a:r>
            <a:r>
              <a:rPr lang="en-GB" sz="3200" b="1" dirty="0" smtClean="0">
                <a:solidFill>
                  <a:srgbClr val="FF0000"/>
                </a:solidFill>
                <a:effectLst>
                  <a:outerShdw blurRad="38100" dist="38100" dir="2700000" algn="tl">
                    <a:srgbClr val="000000">
                      <a:alpha val="43137"/>
                    </a:srgbClr>
                  </a:outerShdw>
                </a:effectLst>
                <a:latin typeface="AucoinLight" panose="020D0602050304030204" pitchFamily="34" charset="0"/>
              </a:rPr>
              <a:t>related </a:t>
            </a:r>
            <a:r>
              <a:rPr lang="en-GB" sz="3200" b="1" dirty="0">
                <a:solidFill>
                  <a:srgbClr val="FF0000"/>
                </a:solidFill>
                <a:effectLst>
                  <a:outerShdw blurRad="38100" dist="38100" dir="2700000" algn="tl">
                    <a:srgbClr val="000000">
                      <a:alpha val="43137"/>
                    </a:srgbClr>
                  </a:outerShdw>
                </a:effectLst>
                <a:latin typeface="AucoinLight" panose="020D0602050304030204" pitchFamily="34" charset="0"/>
              </a:rPr>
              <a:t>to the following </a:t>
            </a:r>
            <a:r>
              <a:rPr lang="en-GB" sz="3200" b="1" dirty="0" smtClean="0">
                <a:solidFill>
                  <a:srgbClr val="FF0000"/>
                </a:solidFill>
                <a:effectLst>
                  <a:outerShdw blurRad="38100" dist="38100" dir="2700000" algn="tl">
                    <a:srgbClr val="000000">
                      <a:alpha val="43137"/>
                    </a:srgbClr>
                  </a:outerShdw>
                </a:effectLst>
                <a:latin typeface="AucoinLight" panose="020D0602050304030204" pitchFamily="34" charset="0"/>
              </a:rPr>
              <a:t>lesson:</a:t>
            </a:r>
          </a:p>
          <a:p>
            <a:pPr algn="just" rtl="0" fontAlgn="base">
              <a:lnSpc>
                <a:spcPct val="150000"/>
              </a:lnSpc>
              <a:spcBef>
                <a:spcPct val="0"/>
              </a:spcBef>
              <a:spcAft>
                <a:spcPct val="0"/>
              </a:spcAft>
            </a:pPr>
            <a:r>
              <a:rPr lang="en-GB" sz="3200" b="1" dirty="0" smtClean="0">
                <a:solidFill>
                  <a:srgbClr val="FF0000"/>
                </a:solidFill>
                <a:effectLst>
                  <a:outerShdw blurRad="38100" dist="38100" dir="2700000" algn="tl">
                    <a:srgbClr val="000000">
                      <a:alpha val="43137"/>
                    </a:srgbClr>
                  </a:outerShdw>
                </a:effectLst>
                <a:latin typeface="AucoinLight" panose="020D0602050304030204" pitchFamily="34" charset="0"/>
              </a:rPr>
              <a:t>Unit 2 SB p. 23</a:t>
            </a:r>
            <a:endParaRPr lang="en-GB" sz="3200" b="1" dirty="0">
              <a:solidFill>
                <a:srgbClr val="FF0000"/>
              </a:solidFill>
              <a:effectLst>
                <a:outerShdw blurRad="38100" dist="38100" dir="2700000" algn="tl">
                  <a:srgbClr val="000000">
                    <a:alpha val="43137"/>
                  </a:srgbClr>
                </a:outerShdw>
              </a:effectLst>
              <a:latin typeface="AucoinLight" panose="020D0602050304030204" pitchFamily="34" charset="0"/>
            </a:endParaRPr>
          </a:p>
          <a:p>
            <a:pPr algn="just" rtl="0" fontAlgn="base">
              <a:lnSpc>
                <a:spcPct val="150000"/>
              </a:lnSpc>
              <a:spcBef>
                <a:spcPct val="0"/>
              </a:spcBef>
              <a:spcAft>
                <a:spcPct val="0"/>
              </a:spcAft>
            </a:pPr>
            <a:r>
              <a:rPr lang="en-GB" sz="3200" b="1" dirty="0" smtClean="0">
                <a:solidFill>
                  <a:srgbClr val="FF0000"/>
                </a:solidFill>
                <a:effectLst>
                  <a:outerShdw blurRad="38100" dist="38100" dir="2700000" algn="tl">
                    <a:srgbClr val="000000">
                      <a:alpha val="43137"/>
                    </a:srgbClr>
                  </a:outerShdw>
                </a:effectLst>
                <a:latin typeface="AucoinLight" panose="020D0602050304030204" pitchFamily="34" charset="0"/>
              </a:rPr>
              <a:t> </a:t>
            </a:r>
            <a:r>
              <a:rPr lang="en-GB" sz="3200" b="1" dirty="0">
                <a:solidFill>
                  <a:srgbClr val="FF0000"/>
                </a:solidFill>
                <a:effectLst>
                  <a:outerShdw blurRad="38100" dist="38100" dir="2700000" algn="tl">
                    <a:srgbClr val="000000">
                      <a:alpha val="43137"/>
                    </a:srgbClr>
                  </a:outerShdw>
                </a:effectLst>
                <a:latin typeface="AucoinLight" panose="020D0602050304030204" pitchFamily="34" charset="0"/>
              </a:rPr>
              <a:t>Your activities should cover the three types of thinking skill</a:t>
            </a:r>
            <a:r>
              <a:rPr lang="en-GB" sz="3200" b="1" dirty="0" smtClean="0">
                <a:solidFill>
                  <a:srgbClr val="FF0000"/>
                </a:solidFill>
                <a:effectLst>
                  <a:outerShdw blurRad="38100" dist="38100" dir="2700000" algn="tl">
                    <a:srgbClr val="000000">
                      <a:alpha val="43137"/>
                    </a:srgbClr>
                  </a:outerShdw>
                </a:effectLst>
                <a:latin typeface="AucoinLight" panose="020D0602050304030204" pitchFamily="34" charset="0"/>
              </a:rPr>
              <a:t>.</a:t>
            </a:r>
          </a:p>
          <a:p>
            <a:pPr algn="just" rtl="0" fontAlgn="base">
              <a:lnSpc>
                <a:spcPct val="150000"/>
              </a:lnSpc>
              <a:spcBef>
                <a:spcPct val="0"/>
              </a:spcBef>
              <a:spcAft>
                <a:spcPct val="0"/>
              </a:spcAft>
            </a:pPr>
            <a:r>
              <a:rPr lang="en-US" sz="3200" dirty="0" smtClean="0">
                <a:solidFill>
                  <a:srgbClr val="FF0000"/>
                </a:solidFill>
                <a:effectLst>
                  <a:outerShdw blurRad="38100" dist="38100" dir="2700000" algn="tl">
                    <a:srgbClr val="000000">
                      <a:alpha val="43137"/>
                    </a:srgbClr>
                  </a:outerShdw>
                </a:effectLst>
                <a:latin typeface="AucoinLight" panose="020D0602050304030204" pitchFamily="34" charset="0"/>
              </a:rPr>
              <a:t>Classify lesson activities according to the three types of thinking</a:t>
            </a:r>
            <a:endParaRPr lang="ar-KW" sz="3200"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28</a:t>
            </a:fld>
            <a:endParaRPr lang="ar-KW" b="1" i="1">
              <a:solidFill>
                <a:srgbClr val="002060"/>
              </a:solidFill>
            </a:endParaRPr>
          </a:p>
        </p:txBody>
      </p:sp>
    </p:spTree>
    <p:extLst>
      <p:ext uri="{BB962C8B-B14F-4D97-AF65-F5344CB8AC3E}">
        <p14:creationId xmlns="" xmlns:p14="http://schemas.microsoft.com/office/powerpoint/2010/main" val="415804075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75520" y="980728"/>
            <a:ext cx="9649072" cy="3672408"/>
          </a:xfrm>
        </p:spPr>
        <p:txBody>
          <a:bodyPr>
            <a:normAutofit fontScale="90000"/>
          </a:bodyPr>
          <a:lstStyle/>
          <a:p>
            <a:pPr>
              <a:lnSpc>
                <a:spcPct val="150000"/>
              </a:lnSpc>
            </a:pPr>
            <a:r>
              <a:rPr lang="en-GB" sz="40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Task 7</a:t>
            </a:r>
            <a:r>
              <a:rPr lang="en-GB" sz="3100" dirty="0">
                <a:solidFill>
                  <a:srgbClr val="C00000"/>
                </a:solidFill>
                <a:latin typeface="Arial"/>
              </a:rPr>
              <a:t/>
            </a:r>
            <a:br>
              <a:rPr lang="en-GB" sz="3100" dirty="0">
                <a:solidFill>
                  <a:srgbClr val="C00000"/>
                </a:solidFill>
                <a:latin typeface="Arial"/>
              </a:rPr>
            </a:br>
            <a:r>
              <a:rPr lang="en-GB" b="1" dirty="0">
                <a:solidFill>
                  <a:srgbClr val="FF0000"/>
                </a:solidFill>
                <a:effectLst>
                  <a:outerShdw blurRad="38100" dist="38100" dir="2700000" algn="tl">
                    <a:srgbClr val="000000">
                      <a:alpha val="43137"/>
                    </a:srgbClr>
                  </a:outerShdw>
                </a:effectLst>
                <a:latin typeface="AucoinLight" panose="020D0602050304030204" pitchFamily="34" charset="0"/>
              </a:rPr>
              <a:t>If the teacher asks his students to choose one of the sports in list ( 1 ) and write a paragraph or design a poster </a:t>
            </a:r>
            <a:r>
              <a:rPr lang="en-GB" b="1" dirty="0" smtClean="0">
                <a:solidFill>
                  <a:srgbClr val="FF0000"/>
                </a:solidFill>
                <a:effectLst>
                  <a:outerShdw blurRad="38100" dist="38100" dir="2700000" algn="tl">
                    <a:srgbClr val="000000">
                      <a:alpha val="43137"/>
                    </a:srgbClr>
                  </a:outerShdw>
                </a:effectLst>
                <a:latin typeface="AucoinLight" panose="020D0602050304030204" pitchFamily="34" charset="0"/>
              </a:rPr>
              <a:t>about it, </a:t>
            </a:r>
            <a:r>
              <a:rPr lang="en-GB" b="1" dirty="0">
                <a:solidFill>
                  <a:srgbClr val="FF0000"/>
                </a:solidFill>
                <a:effectLst>
                  <a:outerShdw blurRad="38100" dist="38100" dir="2700000" algn="tl">
                    <a:srgbClr val="000000">
                      <a:alpha val="43137"/>
                    </a:srgbClr>
                  </a:outerShdw>
                </a:effectLst>
                <a:latin typeface="AucoinLight" panose="020D0602050304030204" pitchFamily="34" charset="0"/>
              </a:rPr>
              <a:t>he is after </a:t>
            </a:r>
            <a:r>
              <a:rPr lang="en-GB" b="1" dirty="0" smtClean="0">
                <a:solidFill>
                  <a:srgbClr val="FF0000"/>
                </a:solidFill>
                <a:effectLst>
                  <a:outerShdw blurRad="38100" dist="38100" dir="2700000" algn="tl">
                    <a:srgbClr val="000000">
                      <a:alpha val="43137"/>
                    </a:srgbClr>
                  </a:outerShdw>
                </a:effectLst>
                <a:latin typeface="AucoinLight" panose="020D0602050304030204" pitchFamily="34" charset="0"/>
              </a:rPr>
              <a:t>promoting ..................... thinking</a:t>
            </a:r>
            <a:r>
              <a:rPr lang="en-GB" b="1" dirty="0">
                <a:solidFill>
                  <a:srgbClr val="FF0000"/>
                </a:solidFill>
                <a:effectLst>
                  <a:outerShdw blurRad="38100" dist="38100" dir="2700000" algn="tl">
                    <a:srgbClr val="000000">
                      <a:alpha val="43137"/>
                    </a:srgbClr>
                  </a:outerShdw>
                </a:effectLst>
                <a:latin typeface="AucoinLight" panose="020D0602050304030204" pitchFamily="34" charset="0"/>
              </a:rPr>
              <a:t>.</a:t>
            </a:r>
            <a:endParaRPr lang="ar-KW" b="1"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3" name="Date Placeholder 2"/>
          <p:cNvSpPr>
            <a:spLocks noGrp="1"/>
          </p:cNvSpPr>
          <p:nvPr>
            <p:ph type="dt" sz="half" idx="10"/>
          </p:nvPr>
        </p:nvSpPr>
        <p:spPr>
          <a:xfrm>
            <a:off x="5410199" y="6356356"/>
            <a:ext cx="1234440" cy="365125"/>
          </a:xfrm>
        </p:spPr>
        <p:txBody>
          <a:bodyPr vert="horz" lIns="91440" tIns="45720" rIns="91440" bIns="45720" rtlCol="0" anchor="ctr"/>
          <a:lstStyle/>
          <a:p>
            <a:fld id="{BA92D0F0-56B7-478E-84EB-0EEF10BD3693}"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29</a:t>
            </a:fld>
            <a:endParaRPr lang="ar-KW" b="1" i="1">
              <a:solidFill>
                <a:srgbClr val="002060"/>
              </a:solidFill>
            </a:endParaRPr>
          </a:p>
        </p:txBody>
      </p:sp>
    </p:spTree>
    <p:extLst>
      <p:ext uri="{BB962C8B-B14F-4D97-AF65-F5344CB8AC3E}">
        <p14:creationId xmlns="" xmlns:p14="http://schemas.microsoft.com/office/powerpoint/2010/main" val="14826502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45296" y="1720236"/>
            <a:ext cx="6515100" cy="2788884"/>
          </a:xfrm>
        </p:spPr>
        <p:txBody>
          <a:bodyPr>
            <a:normAutofit fontScale="90000"/>
          </a:bodyPr>
          <a:lstStyle/>
          <a:p>
            <a:pPr algn="ctr"/>
            <a:r>
              <a:rPr lang="en-US" sz="4400" b="1" dirty="0">
                <a:ln w="9525">
                  <a:solidFill>
                    <a:schemeClr val="bg1"/>
                  </a:solidFill>
                  <a:prstDash val="solid"/>
                </a:ln>
                <a:effectLst>
                  <a:glow rad="228600">
                    <a:schemeClr val="accent6">
                      <a:satMod val="175000"/>
                      <a:alpha val="40000"/>
                    </a:schemeClr>
                  </a:glow>
                  <a:outerShdw blurRad="12700" dist="38100" dir="2700000" algn="tl" rotWithShape="0">
                    <a:schemeClr val="bg1">
                      <a:lumMod val="50000"/>
                    </a:schemeClr>
                  </a:outerShdw>
                </a:effectLst>
                <a:latin typeface="AucoinLight" panose="020D0602050304030204" pitchFamily="34" charset="0"/>
              </a:rPr>
              <a:t>Task 1</a:t>
            </a:r>
            <a:r>
              <a:rPr lang="en-US" dirty="0"/>
              <a:t/>
            </a:r>
            <a:br>
              <a:rPr lang="en-US" dirty="0"/>
            </a:br>
            <a:r>
              <a:rPr lang="en-US" dirty="0"/>
              <a:t/>
            </a:r>
            <a:br>
              <a:rPr lang="en-US" dirty="0"/>
            </a:br>
            <a:r>
              <a:rPr lang="en-US" dirty="0"/>
              <a:t/>
            </a:r>
            <a:br>
              <a:rPr lang="en-US" dirty="0"/>
            </a:br>
            <a:r>
              <a:rPr lang="en-US" sz="4400" dirty="0">
                <a:ln w="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rPr>
              <a:t>Suggest </a:t>
            </a:r>
            <a:r>
              <a:rPr lang="en-US" sz="4400" dirty="0" smtClean="0">
                <a:ln w="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rPr>
              <a:t>samples </a:t>
            </a:r>
            <a:r>
              <a:rPr lang="en-US" sz="4400" dirty="0">
                <a:ln w="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rPr>
              <a:t>of stimulating </a:t>
            </a:r>
            <a:r>
              <a:rPr lang="en-US" sz="4400" dirty="0" smtClean="0">
                <a:ln w="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rPr>
              <a:t>questions using your (SB)</a:t>
            </a:r>
            <a:endParaRPr lang="ar-KW" sz="4400" dirty="0">
              <a:ln w="0"/>
              <a:solidFill>
                <a:srgbClr val="FF0000"/>
              </a:solidFill>
              <a:effectLst>
                <a:glow rad="228600">
                  <a:schemeClr val="accent4">
                    <a:satMod val="175000"/>
                    <a:alpha val="40000"/>
                  </a:schemeClr>
                </a:glow>
                <a:outerShdw blurRad="38100" dist="25400" dir="5400000" algn="ctr" rotWithShape="0">
                  <a:srgbClr val="6E747A">
                    <a:alpha val="43000"/>
                  </a:srgbClr>
                </a:outerShdw>
              </a:effectLst>
              <a:latin typeface="AucoinLight" panose="020D0602050304030204" pitchFamily="34" charset="0"/>
            </a:endParaRPr>
          </a:p>
        </p:txBody>
      </p:sp>
      <p:sp>
        <p:nvSpPr>
          <p:cNvPr id="3" name="Date Placeholder 2"/>
          <p:cNvSpPr>
            <a:spLocks noGrp="1"/>
          </p:cNvSpPr>
          <p:nvPr>
            <p:ph type="dt" sz="half" idx="10"/>
          </p:nvPr>
        </p:nvSpPr>
        <p:spPr>
          <a:xfrm>
            <a:off x="5410199" y="6356356"/>
            <a:ext cx="1234440" cy="365125"/>
          </a:xfrm>
        </p:spPr>
        <p:txBody>
          <a:bodyPr vert="horz" lIns="91440" tIns="45720" rIns="91440" bIns="45720" rtlCol="0" anchor="ctr"/>
          <a:lstStyle/>
          <a:p>
            <a:fld id="{614EDDE3-7201-4F04-A1F0-5CA050C41B00}"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3</a:t>
            </a:fld>
            <a:endParaRPr lang="ar-KW" b="1" i="1">
              <a:solidFill>
                <a:srgbClr val="002060"/>
              </a:solidFill>
            </a:endParaRPr>
          </a:p>
        </p:txBody>
      </p:sp>
    </p:spTree>
    <p:extLst>
      <p:ext uri="{BB962C8B-B14F-4D97-AF65-F5344CB8AC3E}">
        <p14:creationId xmlns:p14="http://schemas.microsoft.com/office/powerpoint/2010/main" xmlns="" val="34269162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87488" y="-32246"/>
            <a:ext cx="7339012" cy="796950"/>
          </a:xfrm>
        </p:spPr>
        <p:txBody>
          <a:bodyPr/>
          <a:lstStyle/>
          <a:p>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Steps to be followed:</a:t>
            </a:r>
            <a:endParaRPr lang="ar-KW"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5B32E730-1730-4989-8915-4DC8B1ED8571}"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1415480" y="687462"/>
            <a:ext cx="10081120" cy="5693866"/>
          </a:xfrm>
          <a:prstGeom prst="rect">
            <a:avLst/>
          </a:prstGeom>
        </p:spPr>
        <p:txBody>
          <a:bodyPr wrap="square">
            <a:spAutoFit/>
          </a:bodyPr>
          <a:lstStyle/>
          <a:p>
            <a:pPr algn="just" rtl="0" fontAlgn="base">
              <a:spcBef>
                <a:spcPct val="0"/>
              </a:spcBef>
            </a:pPr>
            <a:r>
              <a:rPr lang="en-US" sz="2800" b="1" i="1" u="sng" dirty="0">
                <a:solidFill>
                  <a:srgbClr val="002060"/>
                </a:solidFill>
                <a:latin typeface="Bell MT" panose="02020503060305020303" pitchFamily="18" charset="0"/>
                <a:ea typeface="Times New Roman"/>
                <a:cs typeface="Arial"/>
              </a:rPr>
              <a:t>It is crucial for the teacher to think about the following steps before </a:t>
            </a:r>
            <a:r>
              <a:rPr lang="en-US" sz="2800" b="1" i="1" u="sng" dirty="0" smtClean="0">
                <a:solidFill>
                  <a:srgbClr val="002060"/>
                </a:solidFill>
                <a:latin typeface="Bell MT" panose="02020503060305020303" pitchFamily="18" charset="0"/>
                <a:ea typeface="Times New Roman"/>
                <a:cs typeface="Arial"/>
              </a:rPr>
              <a:t>preparing </a:t>
            </a:r>
            <a:r>
              <a:rPr lang="en-US" sz="2800" b="1" i="1" u="sng" dirty="0">
                <a:solidFill>
                  <a:srgbClr val="002060"/>
                </a:solidFill>
                <a:latin typeface="Bell MT" panose="02020503060305020303" pitchFamily="18" charset="0"/>
                <a:ea typeface="Times New Roman"/>
                <a:cs typeface="Arial"/>
              </a:rPr>
              <a:t>a </a:t>
            </a:r>
            <a:r>
              <a:rPr lang="en-US" sz="2800" b="1" i="1" u="sng" dirty="0" smtClean="0">
                <a:solidFill>
                  <a:srgbClr val="002060"/>
                </a:solidFill>
                <a:latin typeface="Bell MT" panose="02020503060305020303" pitchFamily="18" charset="0"/>
                <a:ea typeface="Times New Roman"/>
                <a:cs typeface="Arial"/>
              </a:rPr>
              <a:t>lesson:</a:t>
            </a:r>
            <a:endParaRPr lang="en-US" sz="2800" b="1" i="1" u="sng" dirty="0">
              <a:solidFill>
                <a:srgbClr val="002060"/>
              </a:solidFill>
              <a:latin typeface="Bell MT" panose="02020503060305020303" pitchFamily="18" charset="0"/>
              <a:ea typeface="Calibri"/>
              <a:cs typeface="Arial"/>
            </a:endParaRPr>
          </a:p>
          <a:p>
            <a:pPr marL="457200" indent="-457200" algn="just" rtl="0" fontAlgn="base">
              <a:spcBef>
                <a:spcPct val="0"/>
              </a:spcBef>
              <a:buFont typeface="+mj-lt"/>
              <a:buAutoNum type="arabicPeriod"/>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Select the specific competence that you need to develop and the right curriculum standard that has to be achieved by students. </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457200" indent="-457200" algn="just" rtl="0" fontAlgn="base">
              <a:spcBef>
                <a:spcPct val="0"/>
              </a:spcBef>
              <a:buFont typeface="+mj-lt"/>
              <a:buAutoNum type="arabicPeriod"/>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Write your descriptors based on the chosen curriculum standard to measure the level of achievement of each student </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457200" indent="-457200" algn="just" rtl="0" fontAlgn="base">
              <a:spcBef>
                <a:spcPct val="0"/>
              </a:spcBef>
              <a:buFont typeface="+mj-lt"/>
              <a:buAutoNum type="arabicPeriod"/>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Design the  activity that helps develop the selected specific competence and attain the curriculum standard. In many ways, the activities represent indicators of performance that tell you, as teacher, to what extent a student is progressing in any given task</a:t>
            </a: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30</a:t>
            </a:fld>
            <a:endParaRPr lang="ar-KW" b="1" i="1">
              <a:solidFill>
                <a:srgbClr val="002060"/>
              </a:solidFill>
            </a:endParaRPr>
          </a:p>
        </p:txBody>
      </p:sp>
    </p:spTree>
    <p:extLst>
      <p:ext uri="{BB962C8B-B14F-4D97-AF65-F5344CB8AC3E}">
        <p14:creationId xmlns:p14="http://schemas.microsoft.com/office/powerpoint/2010/main" xmlns="" val="24692616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631505" y="1196754"/>
            <a:ext cx="9747696" cy="4021807"/>
          </a:xfrm>
          <a:prstGeom prst="rect">
            <a:avLst/>
          </a:prstGeom>
        </p:spPr>
        <p:txBody>
          <a:bodyPr wrap="square">
            <a:spAutoFit/>
          </a:bodyPr>
          <a:lstStyle/>
          <a:p>
            <a:pPr algn="l" rtl="0" fontAlgn="base">
              <a:lnSpc>
                <a:spcPct val="150000"/>
              </a:lnSpc>
              <a:spcBef>
                <a:spcPct val="0"/>
              </a:spcBef>
              <a:spcAft>
                <a:spcPts val="1000"/>
              </a:spcAft>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4. Evaluate the activity by using the descriptors.</a:t>
            </a:r>
          </a:p>
          <a:p>
            <a:pPr algn="l" rtl="0" fontAlgn="base">
              <a:lnSpc>
                <a:spcPct val="115000"/>
              </a:lnSpc>
              <a:spcBef>
                <a:spcPct val="0"/>
              </a:spcBef>
              <a:spcAft>
                <a:spcPts val="1000"/>
              </a:spcAft>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5. Reflection:</a:t>
            </a:r>
          </a:p>
          <a:p>
            <a:pPr marL="800100" lvl="1" indent="-342900" algn="l" rtl="0" fontAlgn="base">
              <a:lnSpc>
                <a:spcPct val="115000"/>
              </a:lnSpc>
              <a:spcBef>
                <a:spcPct val="0"/>
              </a:spcBef>
              <a:spcAft>
                <a:spcPct val="0"/>
              </a:spcAft>
              <a:buFont typeface="Symbol"/>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Teaching and learning</a:t>
            </a:r>
          </a:p>
          <a:p>
            <a:pPr marL="800100" lvl="1" indent="-342900" algn="l" rtl="0" fontAlgn="base">
              <a:lnSpc>
                <a:spcPct val="115000"/>
              </a:lnSpc>
              <a:spcBef>
                <a:spcPct val="0"/>
              </a:spcBef>
              <a:spcAft>
                <a:spcPct val="0"/>
              </a:spcAft>
              <a:buFont typeface="Symbol"/>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Feedback to your students</a:t>
            </a:r>
          </a:p>
          <a:p>
            <a:pPr marL="800100" lvl="1" indent="-342900" algn="l" rtl="0" fontAlgn="base">
              <a:lnSpc>
                <a:spcPct val="115000"/>
              </a:lnSpc>
              <a:spcBef>
                <a:spcPct val="0"/>
              </a:spcBef>
              <a:spcAft>
                <a:spcPts val="1000"/>
              </a:spcAft>
              <a:buFont typeface="Symbol"/>
              <a:buChar char=""/>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Evaluate your descriptors</a:t>
            </a:r>
          </a:p>
          <a:p>
            <a:pPr algn="l" rtl="0" fontAlgn="base">
              <a:lnSpc>
                <a:spcPct val="115000"/>
              </a:lnSpc>
              <a:spcBef>
                <a:spcPct val="0"/>
              </a:spcBef>
              <a:spcAft>
                <a:spcPts val="1000"/>
              </a:spcAft>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6. Modify the descriptors or the activity if needed.</a:t>
            </a:r>
          </a:p>
        </p:txBody>
      </p:sp>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DB04DBED-46ED-4F9D-A391-6740B9559BB9}"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31</a:t>
            </a:fld>
            <a:endParaRPr lang="ar-KW" b="1" i="1">
              <a:solidFill>
                <a:srgbClr val="002060"/>
              </a:solidFill>
            </a:endParaRPr>
          </a:p>
        </p:txBody>
      </p:sp>
    </p:spTree>
    <p:extLst>
      <p:ext uri="{BB962C8B-B14F-4D97-AF65-F5344CB8AC3E}">
        <p14:creationId xmlns:p14="http://schemas.microsoft.com/office/powerpoint/2010/main" xmlns="" val="59512955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9496" y="116632"/>
            <a:ext cx="10009112" cy="1008112"/>
          </a:xfrm>
        </p:spPr>
        <p:txBody>
          <a:bodyPr>
            <a:normAutofit/>
          </a:bodyPr>
          <a:lstStyle/>
          <a:p>
            <a:r>
              <a:rPr lang="en-US" sz="3200" b="1" u="sng" dirty="0">
                <a:latin typeface="AucoinLight" panose="020D0602050304030204" pitchFamily="34" charset="0"/>
              </a:rPr>
              <a:t>Duties of the teacher during the group work: </a:t>
            </a:r>
            <a:r>
              <a:rPr lang="en-US" sz="3200" b="1" i="1" u="sng" dirty="0">
                <a:solidFill>
                  <a:srgbClr val="C00000"/>
                </a:solidFill>
                <a:latin typeface="AucoinLight" panose="020D0602050304030204" pitchFamily="34" charset="0"/>
              </a:rPr>
              <a:t>Organizational aspects</a:t>
            </a:r>
            <a:endParaRPr lang="en-US" sz="3200" b="1" u="sng" dirty="0">
              <a:latin typeface="AucoinLight" panose="020D0602050304030204" pitchFamily="34" charset="0"/>
            </a:endParaRPr>
          </a:p>
        </p:txBody>
      </p:sp>
      <p:sp>
        <p:nvSpPr>
          <p:cNvPr id="3" name="Content Placeholder 2"/>
          <p:cNvSpPr>
            <a:spLocks noGrp="1"/>
          </p:cNvSpPr>
          <p:nvPr>
            <p:ph idx="1"/>
          </p:nvPr>
        </p:nvSpPr>
        <p:spPr>
          <a:xfrm>
            <a:off x="1343472" y="1196752"/>
            <a:ext cx="10441160" cy="4839816"/>
          </a:xfrm>
        </p:spPr>
        <p:txBody>
          <a:bodyPr>
            <a:noAutofit/>
          </a:bodyPr>
          <a:lstStyle/>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accurately plan the organization of work : define the goals, plan and turn around time;</a:t>
            </a:r>
          </a:p>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prepare the necessary materials for group work in advance (tasks for group work , worksheets , etc.);</a:t>
            </a:r>
          </a:p>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pre-determine the method of dividing into groups in accordance with the objectives of the lesson;</a:t>
            </a:r>
          </a:p>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divide participants into groups and sit them down;</a:t>
            </a:r>
          </a:p>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properly allocate responsibilities among the members;</a:t>
            </a:r>
          </a:p>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give the exact instructions for completion of the work and write it on the board;</a:t>
            </a:r>
          </a:p>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determine the exact time of performance;</a:t>
            </a:r>
          </a:p>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identify (or remember) the rules of group work;</a:t>
            </a:r>
          </a:p>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create the conditions for the stage of share the results of group work;</a:t>
            </a:r>
          </a:p>
          <a:p>
            <a:pPr algn="just">
              <a:lnSpc>
                <a:spcPct val="100000"/>
              </a:lnSpc>
              <a:spcBef>
                <a:spcPts val="0"/>
              </a:spcBef>
              <a:buFont typeface="Arial" panose="020B0604020202020204" pitchFamily="34" charset="0"/>
              <a:buChar char="•"/>
            </a:pPr>
            <a:r>
              <a:rPr lang="en-US" sz="2400" b="1" dirty="0">
                <a:solidFill>
                  <a:srgbClr val="002060"/>
                </a:solidFill>
                <a:effectLst>
                  <a:outerShdw blurRad="38100" dist="38100" dir="2700000" algn="tl">
                    <a:srgbClr val="000000">
                      <a:alpha val="43137"/>
                    </a:srgbClr>
                  </a:outerShdw>
                </a:effectLst>
                <a:latin typeface="Bell MT" panose="02020503060305020303" pitchFamily="18" charset="0"/>
              </a:rPr>
              <a:t>To bring the criteria of evaluation to the attention of the students. </a:t>
            </a:r>
          </a:p>
          <a:p>
            <a:pPr algn="just">
              <a:lnSpc>
                <a:spcPct val="100000"/>
              </a:lnSpc>
              <a:spcBef>
                <a:spcPts val="0"/>
              </a:spcBef>
            </a:pPr>
            <a:endParaRPr lang="en-US" sz="2400" b="1" dirty="0">
              <a:solidFill>
                <a:srgbClr val="002060"/>
              </a:solidFill>
              <a:effectLst>
                <a:outerShdw blurRad="38100" dist="38100" dir="2700000" algn="tl">
                  <a:srgbClr val="000000">
                    <a:alpha val="43137"/>
                  </a:srgbClr>
                </a:outerShdw>
              </a:effectLst>
              <a:latin typeface="Bell MT" panose="02020503060305020303" pitchFamily="18" charset="0"/>
            </a:endParaRPr>
          </a:p>
          <a:p>
            <a:pPr algn="just">
              <a:lnSpc>
                <a:spcPct val="100000"/>
              </a:lnSpc>
              <a:spcBef>
                <a:spcPts val="0"/>
              </a:spcBef>
            </a:pPr>
            <a:endParaRPr lang="en-US" sz="2400"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243AB8CF-3DEF-4148-BF13-5CBADBBB7C36}"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32</a:t>
            </a:fld>
            <a:endParaRPr lang="ar-KW" b="1" i="1">
              <a:solidFill>
                <a:srgbClr val="002060"/>
              </a:solidFill>
            </a:endParaRPr>
          </a:p>
        </p:txBody>
      </p:sp>
    </p:spTree>
    <p:extLst>
      <p:ext uri="{BB962C8B-B14F-4D97-AF65-F5344CB8AC3E}">
        <p14:creationId xmlns:p14="http://schemas.microsoft.com/office/powerpoint/2010/main" xmlns="" val="41182698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488" y="332656"/>
            <a:ext cx="8316924" cy="1008112"/>
          </a:xfrm>
        </p:spPr>
        <p:txBody>
          <a:bodyPr>
            <a:normAutofit/>
          </a:bodyPr>
          <a:lstStyle/>
          <a:p>
            <a:r>
              <a:rPr lang="en-US" sz="3200" b="1" u="sng" dirty="0">
                <a:latin typeface="AucoinLight" panose="020D0602050304030204" pitchFamily="34" charset="0"/>
              </a:rPr>
              <a:t>Duties of the teacher during the group work: </a:t>
            </a:r>
            <a:r>
              <a:rPr lang="en-US" sz="3200" b="1" i="1" u="sng" dirty="0" err="1">
                <a:solidFill>
                  <a:srgbClr val="C00000"/>
                </a:solidFill>
                <a:latin typeface="AucoinLight" panose="020D0602050304030204" pitchFamily="34" charset="0"/>
              </a:rPr>
              <a:t>Behavioural</a:t>
            </a:r>
            <a:r>
              <a:rPr lang="en-US" sz="3200" b="1" i="1" u="sng" dirty="0">
                <a:solidFill>
                  <a:srgbClr val="C00000"/>
                </a:solidFill>
                <a:latin typeface="AucoinLight" panose="020D0602050304030204" pitchFamily="34" charset="0"/>
              </a:rPr>
              <a:t> aspects</a:t>
            </a:r>
            <a:endParaRPr lang="en-US" sz="3200" b="1" u="sng" dirty="0">
              <a:latin typeface="AucoinLight" panose="020D0602050304030204" pitchFamily="34" charset="0"/>
            </a:endParaRPr>
          </a:p>
        </p:txBody>
      </p:sp>
      <p:sp>
        <p:nvSpPr>
          <p:cNvPr id="3" name="Content Placeholder 2"/>
          <p:cNvSpPr>
            <a:spLocks noGrp="1"/>
          </p:cNvSpPr>
          <p:nvPr>
            <p:ph idx="1"/>
          </p:nvPr>
        </p:nvSpPr>
        <p:spPr>
          <a:xfrm>
            <a:off x="1559496" y="1484785"/>
            <a:ext cx="10009112" cy="4839816"/>
          </a:xfrm>
        </p:spPr>
        <p:txBody>
          <a:bodyPr>
            <a:normAutofit fontScale="92500" lnSpcReduction="20000"/>
          </a:bodyPr>
          <a:lstStyle/>
          <a:p>
            <a:pPr lvl="0" algn="just">
              <a:buFont typeface="Arial" panose="020B0604020202020204" pitchFamily="34" charset="0"/>
              <a:buChar char="•"/>
            </a:pPr>
            <a:r>
              <a:rPr lang="en-US" sz="2600" b="1" dirty="0">
                <a:solidFill>
                  <a:srgbClr val="002060"/>
                </a:solidFill>
                <a:effectLst>
                  <a:outerShdw blurRad="38100" dist="38100" dir="2700000" algn="tl">
                    <a:srgbClr val="000000">
                      <a:alpha val="43137"/>
                    </a:srgbClr>
                  </a:outerShdw>
                </a:effectLst>
                <a:latin typeface="Bell MT" panose="02020503060305020303" pitchFamily="18" charset="0"/>
              </a:rPr>
              <a:t>To identify work of groups and to monitor its implementation;</a:t>
            </a:r>
          </a:p>
          <a:p>
            <a:pPr lvl="0" algn="just">
              <a:buFont typeface="Arial" panose="020B0604020202020204" pitchFamily="34" charset="0"/>
              <a:buChar char="•"/>
            </a:pPr>
            <a:r>
              <a:rPr lang="en-US" sz="2600" b="1" dirty="0">
                <a:solidFill>
                  <a:srgbClr val="002060"/>
                </a:solidFill>
                <a:effectLst>
                  <a:outerShdw blurRad="38100" dist="38100" dir="2700000" algn="tl">
                    <a:srgbClr val="000000">
                      <a:alpha val="43137"/>
                    </a:srgbClr>
                  </a:outerShdw>
                </a:effectLst>
                <a:latin typeface="Bell MT" panose="02020503060305020303" pitchFamily="18" charset="0"/>
              </a:rPr>
              <a:t>If necessary, to intervene in the work of students, to identify the problems encountered in the process of group work in time , make students pay attention to it and  help students deal with these problems;</a:t>
            </a:r>
          </a:p>
          <a:p>
            <a:pPr lvl="0" algn="just">
              <a:buFont typeface="Arial" panose="020B0604020202020204" pitchFamily="34" charset="0"/>
              <a:buChar char="•"/>
            </a:pPr>
            <a:r>
              <a:rPr lang="en-US" sz="2600" b="1" dirty="0">
                <a:solidFill>
                  <a:srgbClr val="002060"/>
                </a:solidFill>
                <a:effectLst>
                  <a:outerShdw blurRad="38100" dist="38100" dir="2700000" algn="tl">
                    <a:srgbClr val="000000">
                      <a:alpha val="43137"/>
                    </a:srgbClr>
                  </a:outerShdw>
                </a:effectLst>
                <a:latin typeface="Bell MT" panose="02020503060305020303" pitchFamily="18" charset="0"/>
              </a:rPr>
              <a:t>To ask students guiding questions, to direct them to the inquiry;</a:t>
            </a:r>
          </a:p>
          <a:p>
            <a:pPr lvl="0" algn="just">
              <a:buFont typeface="Arial" panose="020B0604020202020204" pitchFamily="34" charset="0"/>
              <a:buChar char="•"/>
            </a:pPr>
            <a:r>
              <a:rPr lang="en-US" sz="2600" b="1" dirty="0">
                <a:solidFill>
                  <a:srgbClr val="002060"/>
                </a:solidFill>
                <a:effectLst>
                  <a:outerShdw blurRad="38100" dist="38100" dir="2700000" algn="tl">
                    <a:srgbClr val="000000">
                      <a:alpha val="43137"/>
                    </a:srgbClr>
                  </a:outerShdw>
                </a:effectLst>
                <a:latin typeface="Bell MT" panose="02020503060305020303" pitchFamily="18" charset="0"/>
              </a:rPr>
              <a:t>To answer students’ questions, to pay more attention to weaker students;</a:t>
            </a:r>
          </a:p>
          <a:p>
            <a:pPr lvl="0" algn="just">
              <a:buFont typeface="Arial" panose="020B0604020202020204" pitchFamily="34" charset="0"/>
              <a:buChar char="•"/>
            </a:pPr>
            <a:r>
              <a:rPr lang="en-US" sz="2600" b="1" dirty="0">
                <a:solidFill>
                  <a:srgbClr val="002060"/>
                </a:solidFill>
                <a:effectLst>
                  <a:outerShdw blurRad="38100" dist="38100" dir="2700000" algn="tl">
                    <a:srgbClr val="000000">
                      <a:alpha val="43137"/>
                    </a:srgbClr>
                  </a:outerShdw>
                </a:effectLst>
                <a:latin typeface="Bell MT" panose="02020503060305020303" pitchFamily="18" charset="0"/>
              </a:rPr>
              <a:t>To respond to questions from members of the group, in case of difficulty - to help;</a:t>
            </a:r>
          </a:p>
          <a:p>
            <a:pPr lvl="0" algn="just">
              <a:buFont typeface="Arial" panose="020B0604020202020204" pitchFamily="34" charset="0"/>
              <a:buChar char="•"/>
            </a:pPr>
            <a:r>
              <a:rPr lang="en-US" sz="2600" b="1" dirty="0">
                <a:solidFill>
                  <a:srgbClr val="002060"/>
                </a:solidFill>
                <a:effectLst>
                  <a:outerShdw blurRad="38100" dist="38100" dir="2700000" algn="tl">
                    <a:srgbClr val="000000">
                      <a:alpha val="43137"/>
                    </a:srgbClr>
                  </a:outerShdw>
                </a:effectLst>
                <a:latin typeface="Bell MT" panose="02020503060305020303" pitchFamily="18" charset="0"/>
              </a:rPr>
              <a:t>To note the positive and negative aspects of students’ progress and group work and discuss them during the evaluation.</a:t>
            </a:r>
          </a:p>
          <a:p>
            <a:pPr lvl="0" algn="just">
              <a:buFont typeface="Arial" panose="020B0604020202020204" pitchFamily="34" charset="0"/>
              <a:buChar char="•"/>
            </a:pPr>
            <a:r>
              <a:rPr lang="en-US" sz="2600" b="1" dirty="0">
                <a:solidFill>
                  <a:srgbClr val="002060"/>
                </a:solidFill>
                <a:effectLst>
                  <a:outerShdw blurRad="38100" dist="38100" dir="2700000" algn="tl">
                    <a:srgbClr val="000000">
                      <a:alpha val="43137"/>
                    </a:srgbClr>
                  </a:outerShdw>
                </a:effectLst>
                <a:latin typeface="Bell MT" panose="02020503060305020303" pitchFamily="18" charset="0"/>
              </a:rPr>
              <a:t>To assist students</a:t>
            </a:r>
            <a:r>
              <a:rPr lang="en-US" sz="2600" b="1" dirty="0" smtClean="0">
                <a:solidFill>
                  <a:srgbClr val="002060"/>
                </a:solidFill>
                <a:effectLst>
                  <a:outerShdw blurRad="38100" dist="38100" dir="2700000" algn="tl">
                    <a:srgbClr val="000000">
                      <a:alpha val="43137"/>
                    </a:srgbClr>
                  </a:outerShdw>
                </a:effectLst>
                <a:latin typeface="Bell MT" panose="02020503060305020303" pitchFamily="18" charset="0"/>
              </a:rPr>
              <a:t>.</a:t>
            </a:r>
            <a:endParaRPr lang="en-US" dirty="0"/>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63EFFA6E-4DFC-4DC0-9E77-233963F1E4FC}"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33</a:t>
            </a:fld>
            <a:endParaRPr lang="ar-KW" b="1" i="1">
              <a:solidFill>
                <a:srgbClr val="002060"/>
              </a:solidFill>
            </a:endParaRPr>
          </a:p>
        </p:txBody>
      </p:sp>
    </p:spTree>
    <p:extLst>
      <p:ext uri="{BB962C8B-B14F-4D97-AF65-F5344CB8AC3E}">
        <p14:creationId xmlns:p14="http://schemas.microsoft.com/office/powerpoint/2010/main" xmlns="" val="8906518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1504" y="476672"/>
            <a:ext cx="6172200" cy="766110"/>
          </a:xfrm>
        </p:spPr>
        <p:txBody>
          <a:bodyPr>
            <a:normAutofit/>
          </a:bodyPr>
          <a:lstStyle/>
          <a:p>
            <a:r>
              <a:rPr lang="en-US" b="1" i="1" u="sng" dirty="0">
                <a:solidFill>
                  <a:srgbClr val="C00000"/>
                </a:solidFill>
                <a:effectLst>
                  <a:outerShdw blurRad="38100" dist="38100" dir="2700000" algn="tl">
                    <a:srgbClr val="000000">
                      <a:alpha val="43137"/>
                    </a:srgbClr>
                  </a:outerShdw>
                </a:effectLst>
                <a:latin typeface="AucoinLight" panose="020D0602050304030204" pitchFamily="34" charset="0"/>
              </a:rPr>
              <a:t>Teacher as </a:t>
            </a:r>
            <a:r>
              <a:rPr lang="en-US" b="1" i="1" u="sng" dirty="0" smtClean="0">
                <a:solidFill>
                  <a:srgbClr val="C00000"/>
                </a:solidFill>
                <a:effectLst>
                  <a:outerShdw blurRad="38100" dist="38100" dir="2700000" algn="tl">
                    <a:srgbClr val="000000">
                      <a:alpha val="43137"/>
                    </a:srgbClr>
                  </a:outerShdw>
                </a:effectLst>
                <a:latin typeface="AucoinLight" panose="020D0602050304030204" pitchFamily="34" charset="0"/>
              </a:rPr>
              <a:t>Facilitator</a:t>
            </a:r>
            <a:endParaRPr lang="en-US" sz="40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631504" y="1484784"/>
            <a:ext cx="10009112" cy="4476750"/>
          </a:xfrm>
        </p:spPr>
        <p:txBody>
          <a:bodyPr>
            <a:noAutofit/>
          </a:bodyPr>
          <a:lstStyle/>
          <a:p>
            <a:pPr marL="0" indent="0" algn="just">
              <a:lnSpc>
                <a:spcPct val="100000"/>
              </a:lnSpc>
              <a:spcBef>
                <a:spcPts val="0"/>
              </a:spcBef>
              <a:buNone/>
            </a:pPr>
            <a:r>
              <a:rPr lang="en-US" b="1" i="1" u="sng" dirty="0">
                <a:solidFill>
                  <a:srgbClr val="002060"/>
                </a:solidFill>
                <a:effectLst>
                  <a:outerShdw blurRad="38100" dist="38100" dir="2700000" algn="tl">
                    <a:srgbClr val="000000">
                      <a:alpha val="43137"/>
                    </a:srgbClr>
                  </a:outerShdw>
                </a:effectLst>
                <a:latin typeface="Bell MT" panose="02020503060305020303" pitchFamily="18" charset="0"/>
              </a:rPr>
              <a:t>Facilitating is based on the following conditions</a:t>
            </a:r>
            <a:r>
              <a:rPr lang="en-US" b="1" i="1" u="sng" dirty="0" smtClean="0">
                <a:solidFill>
                  <a:srgbClr val="002060"/>
                </a:solidFill>
                <a:effectLst>
                  <a:outerShdw blurRad="38100" dist="38100" dir="2700000" algn="tl">
                    <a:srgbClr val="000000">
                      <a:alpha val="43137"/>
                    </a:srgbClr>
                  </a:outerShdw>
                </a:effectLst>
                <a:latin typeface="Bell MT" panose="02020503060305020303" pitchFamily="18" charset="0"/>
              </a:rPr>
              <a:t>:</a:t>
            </a:r>
            <a:endParaRPr lang="ar-KW" b="1" i="1" u="sng" dirty="0">
              <a:solidFill>
                <a:srgbClr val="002060"/>
              </a:solidFill>
              <a:effectLst>
                <a:outerShdw blurRad="38100" dist="38100" dir="2700000" algn="tl">
                  <a:srgbClr val="000000">
                    <a:alpha val="43137"/>
                  </a:srgbClr>
                </a:outerShdw>
              </a:effectLst>
              <a:latin typeface="Bell MT" panose="02020503060305020303" pitchFamily="18" charset="0"/>
            </a:endParaRPr>
          </a:p>
          <a:p>
            <a:pPr algn="just">
              <a:lnSpc>
                <a:spcPct val="100000"/>
              </a:lnSpc>
              <a:spcBef>
                <a:spcPts val="0"/>
              </a:spcBef>
              <a:buFont typeface="Arial" panose="020B0604020202020204" pitchFamily="34" charset="0"/>
              <a:buChar cha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Cooperation </a:t>
            </a:r>
            <a:r>
              <a:rPr lang="en-US" b="1" dirty="0">
                <a:solidFill>
                  <a:srgbClr val="002060"/>
                </a:solidFill>
                <a:effectLst>
                  <a:outerShdw blurRad="38100" dist="38100" dir="2700000" algn="tl">
                    <a:srgbClr val="000000">
                      <a:alpha val="43137"/>
                    </a:srgbClr>
                  </a:outerShdw>
                </a:effectLst>
                <a:latin typeface="Bell MT" panose="02020503060305020303" pitchFamily="18" charset="0"/>
              </a:rPr>
              <a:t>between teacher and students</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a:t>
            </a:r>
            <a:endParaRPr lang="en-US" b="1" dirty="0">
              <a:solidFill>
                <a:srgbClr val="002060"/>
              </a:solidFill>
              <a:effectLst>
                <a:outerShdw blurRad="38100" dist="38100" dir="2700000" algn="tl">
                  <a:srgbClr val="000000">
                    <a:alpha val="43137"/>
                  </a:srgbClr>
                </a:outerShdw>
              </a:effectLst>
              <a:latin typeface="Bell MT" panose="02020503060305020303" pitchFamily="18" charset="0"/>
            </a:endParaRPr>
          </a:p>
          <a:p>
            <a:pPr algn="just">
              <a:lnSpc>
                <a:spcPct val="100000"/>
              </a:lnSpc>
              <a:spcBef>
                <a:spcPts val="0"/>
              </a:spcBef>
              <a:buFont typeface="Arial" panose="020B0604020202020204" pitchFamily="34" charset="0"/>
              <a:buChar cha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Mutual </a:t>
            </a:r>
            <a:r>
              <a:rPr lang="en-US" b="1" dirty="0">
                <a:solidFill>
                  <a:srgbClr val="002060"/>
                </a:solidFill>
                <a:effectLst>
                  <a:outerShdw blurRad="38100" dist="38100" dir="2700000" algn="tl">
                    <a:srgbClr val="000000">
                      <a:alpha val="43137"/>
                    </a:srgbClr>
                  </a:outerShdw>
                </a:effectLst>
                <a:latin typeface="Bell MT" panose="02020503060305020303" pitchFamily="18" charset="0"/>
              </a:rPr>
              <a:t>respect and trust</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a:t>
            </a:r>
            <a:endParaRPr lang="en-US" b="1" dirty="0">
              <a:solidFill>
                <a:srgbClr val="002060"/>
              </a:solidFill>
              <a:effectLst>
                <a:outerShdw blurRad="38100" dist="38100" dir="2700000" algn="tl">
                  <a:srgbClr val="000000">
                    <a:alpha val="43137"/>
                  </a:srgbClr>
                </a:outerShdw>
              </a:effectLst>
              <a:latin typeface="Bell MT" panose="02020503060305020303" pitchFamily="18" charset="0"/>
            </a:endParaRPr>
          </a:p>
          <a:p>
            <a:pPr algn="just">
              <a:lnSpc>
                <a:spcPct val="100000"/>
              </a:lnSpc>
              <a:spcBef>
                <a:spcPts val="0"/>
              </a:spcBef>
              <a:buFont typeface="Arial" panose="020B0604020202020204" pitchFamily="34" charset="0"/>
              <a:buChar cha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Accepting </a:t>
            </a:r>
            <a:r>
              <a:rPr lang="en-US" b="1" dirty="0">
                <a:solidFill>
                  <a:srgbClr val="002060"/>
                </a:solidFill>
                <a:effectLst>
                  <a:outerShdw blurRad="38100" dist="38100" dir="2700000" algn="tl">
                    <a:srgbClr val="000000">
                      <a:alpha val="43137"/>
                    </a:srgbClr>
                  </a:outerShdw>
                </a:effectLst>
                <a:latin typeface="Bell MT" panose="02020503060305020303" pitchFamily="18" charset="0"/>
              </a:rPr>
              <a:t>students as they are and the teacher supporting them</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a:t>
            </a:r>
            <a:endParaRPr lang="en-US" b="1" dirty="0">
              <a:solidFill>
                <a:srgbClr val="002060"/>
              </a:solidFill>
              <a:effectLst>
                <a:outerShdw blurRad="38100" dist="38100" dir="2700000" algn="tl">
                  <a:srgbClr val="000000">
                    <a:alpha val="43137"/>
                  </a:srgbClr>
                </a:outerShdw>
              </a:effectLst>
              <a:latin typeface="Bell MT" panose="02020503060305020303" pitchFamily="18" charset="0"/>
            </a:endParaRPr>
          </a:p>
          <a:p>
            <a:pPr algn="just">
              <a:lnSpc>
                <a:spcPct val="100000"/>
              </a:lnSpc>
              <a:spcBef>
                <a:spcPts val="0"/>
              </a:spcBef>
              <a:buFont typeface="Arial" panose="020B0604020202020204" pitchFamily="34" charset="0"/>
              <a:buChar cha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Belief </a:t>
            </a:r>
            <a:r>
              <a:rPr lang="en-US" b="1" dirty="0">
                <a:solidFill>
                  <a:srgbClr val="002060"/>
                </a:solidFill>
                <a:effectLst>
                  <a:outerShdw blurRad="38100" dist="38100" dir="2700000" algn="tl">
                    <a:srgbClr val="000000">
                      <a:alpha val="43137"/>
                    </a:srgbClr>
                  </a:outerShdw>
                </a:effectLst>
                <a:latin typeface="Bell MT" panose="02020503060305020303" pitchFamily="18" charset="0"/>
              </a:rPr>
              <a:t>of teacher in the capabilities of </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students;</a:t>
            </a:r>
            <a:r>
              <a:rPr lang="ar-KW" b="1" dirty="0" smtClean="0">
                <a:solidFill>
                  <a:srgbClr val="002060"/>
                </a:solidFill>
                <a:effectLst>
                  <a:outerShdw blurRad="38100" dist="38100" dir="2700000" algn="tl">
                    <a:srgbClr val="000000">
                      <a:alpha val="43137"/>
                    </a:srgbClr>
                  </a:outerShdw>
                </a:effectLst>
                <a:latin typeface="Bell MT" panose="02020503060305020303" pitchFamily="18" charset="0"/>
              </a:rPr>
              <a:t> </a:t>
            </a:r>
            <a:endParaRPr lang="en-US" b="1" dirty="0" smtClean="0">
              <a:solidFill>
                <a:srgbClr val="002060"/>
              </a:solidFill>
              <a:effectLst>
                <a:outerShdw blurRad="38100" dist="38100" dir="2700000" algn="tl">
                  <a:srgbClr val="000000">
                    <a:alpha val="43137"/>
                  </a:srgbClr>
                </a:outerShdw>
              </a:effectLst>
              <a:latin typeface="Bell MT" panose="02020503060305020303" pitchFamily="18" charset="0"/>
            </a:endParaRPr>
          </a:p>
          <a:p>
            <a:pPr algn="just">
              <a:lnSpc>
                <a:spcPct val="100000"/>
              </a:lnSpc>
              <a:spcBef>
                <a:spcPts val="0"/>
              </a:spcBef>
              <a:buFont typeface="Arial" panose="020B0604020202020204" pitchFamily="34" charset="0"/>
              <a:buChar cha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Stimulating </a:t>
            </a:r>
            <a:r>
              <a:rPr lang="en-US" b="1" dirty="0">
                <a:solidFill>
                  <a:srgbClr val="002060"/>
                </a:solidFill>
                <a:effectLst>
                  <a:outerShdw blurRad="38100" dist="38100" dir="2700000" algn="tl">
                    <a:srgbClr val="000000">
                      <a:alpha val="43137"/>
                    </a:srgbClr>
                  </a:outerShdw>
                </a:effectLst>
                <a:latin typeface="Bell MT" panose="02020503060305020303" pitchFamily="18" charset="0"/>
              </a:rPr>
              <a:t>thinking</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a:t>
            </a:r>
            <a:endParaRPr lang="en-US" b="1" dirty="0">
              <a:solidFill>
                <a:srgbClr val="002060"/>
              </a:solidFill>
              <a:effectLst>
                <a:outerShdw blurRad="38100" dist="38100" dir="2700000" algn="tl">
                  <a:srgbClr val="000000">
                    <a:alpha val="43137"/>
                  </a:srgbClr>
                </a:outerShdw>
              </a:effectLst>
              <a:latin typeface="Bell MT" panose="02020503060305020303" pitchFamily="18" charset="0"/>
            </a:endParaRPr>
          </a:p>
          <a:p>
            <a:pPr algn="just">
              <a:lnSpc>
                <a:spcPct val="100000"/>
              </a:lnSpc>
              <a:spcBef>
                <a:spcPts val="0"/>
              </a:spcBef>
              <a:buFont typeface="Arial" panose="020B0604020202020204" pitchFamily="34" charset="0"/>
              <a:buChar cha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Creating </a:t>
            </a:r>
            <a:r>
              <a:rPr lang="en-US" b="1" dirty="0">
                <a:solidFill>
                  <a:srgbClr val="002060"/>
                </a:solidFill>
                <a:effectLst>
                  <a:outerShdw blurRad="38100" dist="38100" dir="2700000" algn="tl">
                    <a:srgbClr val="000000">
                      <a:alpha val="43137"/>
                    </a:srgbClr>
                  </a:outerShdw>
                </a:effectLst>
                <a:latin typeface="Bell MT" panose="02020503060305020303" pitchFamily="18" charset="0"/>
              </a:rPr>
              <a:t>learning motivation of students; </a:t>
            </a:r>
          </a:p>
          <a:p>
            <a:pPr algn="just">
              <a:lnSpc>
                <a:spcPct val="100000"/>
              </a:lnSpc>
              <a:spcBef>
                <a:spcPts val="0"/>
              </a:spcBef>
              <a:buFont typeface="Arial" panose="020B0604020202020204" pitchFamily="34" charset="0"/>
              <a:buChar char="•"/>
            </a:pP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Special </a:t>
            </a:r>
            <a:r>
              <a:rPr lang="en-US" b="1" dirty="0">
                <a:solidFill>
                  <a:srgbClr val="002060"/>
                </a:solidFill>
                <a:effectLst>
                  <a:outerShdw blurRad="38100" dist="38100" dir="2700000" algn="tl">
                    <a:srgbClr val="000000">
                      <a:alpha val="43137"/>
                    </a:srgbClr>
                  </a:outerShdw>
                </a:effectLst>
                <a:latin typeface="Bell MT" panose="02020503060305020303" pitchFamily="18" charset="0"/>
              </a:rPr>
              <a:t>sensitivity of teacher toward the student’s mood</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rPr>
              <a:t>.</a:t>
            </a:r>
            <a:endParaRPr lang="en-US" b="1" dirty="0">
              <a:solidFill>
                <a:srgbClr val="002060"/>
              </a:solidFill>
              <a:effectLst>
                <a:outerShdw blurRad="38100" dist="38100" dir="2700000" algn="tl">
                  <a:srgbClr val="000000">
                    <a:alpha val="43137"/>
                  </a:srgbClr>
                </a:outerShdw>
              </a:effectLst>
              <a:latin typeface="Bell MT" panose="02020503060305020303" pitchFamily="18" charset="0"/>
            </a:endParaRPr>
          </a:p>
          <a:p>
            <a:pPr algn="just">
              <a:lnSpc>
                <a:spcPct val="100000"/>
              </a:lnSpc>
              <a:spcBef>
                <a:spcPts val="0"/>
              </a:spcBef>
            </a:pPr>
            <a:endParaRPr lang="en-US" b="1"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D4491188-1AD2-4A65-B759-D3954525DBA4}"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dirty="0">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34</a:t>
            </a:fld>
            <a:endParaRPr lang="ar-KW" b="1" i="1">
              <a:solidFill>
                <a:srgbClr val="002060"/>
              </a:solidFill>
            </a:endParaRPr>
          </a:p>
        </p:txBody>
      </p:sp>
    </p:spTree>
    <p:extLst>
      <p:ext uri="{BB962C8B-B14F-4D97-AF65-F5344CB8AC3E}">
        <p14:creationId xmlns:p14="http://schemas.microsoft.com/office/powerpoint/2010/main" xmlns="" val="37913452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3592" y="632842"/>
            <a:ext cx="8777209" cy="707926"/>
          </a:xfrm>
        </p:spPr>
        <p:txBody>
          <a:bodyPr>
            <a:noAutofit/>
          </a:bodyPr>
          <a:lstStyle/>
          <a:p>
            <a:r>
              <a:rPr lang="en-US" sz="3200" b="1" i="1" u="sng" dirty="0">
                <a:solidFill>
                  <a:srgbClr val="C00000"/>
                </a:solidFill>
                <a:effectLst>
                  <a:outerShdw blurRad="38100" dist="38100" dir="2700000" algn="tl">
                    <a:srgbClr val="000000">
                      <a:alpha val="43137"/>
                    </a:srgbClr>
                  </a:outerShdw>
                </a:effectLst>
                <a:latin typeface="AucoinLight" panose="020D0602050304030204" pitchFamily="34" charset="0"/>
              </a:rPr>
              <a:t>Effective Communication Skills for Facilitators </a:t>
            </a:r>
          </a:p>
        </p:txBody>
      </p:sp>
      <p:sp>
        <p:nvSpPr>
          <p:cNvPr id="3" name="Content Placeholder 2"/>
          <p:cNvSpPr>
            <a:spLocks noGrp="1"/>
          </p:cNvSpPr>
          <p:nvPr>
            <p:ph idx="1"/>
          </p:nvPr>
        </p:nvSpPr>
        <p:spPr>
          <a:xfrm>
            <a:off x="2423592" y="1600200"/>
            <a:ext cx="7634809" cy="4205064"/>
          </a:xfrm>
        </p:spPr>
        <p:txBody>
          <a:bodyPr>
            <a:noAutofit/>
          </a:bodyPr>
          <a:lstStyle/>
          <a:p>
            <a:pPr>
              <a:lnSpc>
                <a:spcPct val="100000"/>
              </a:lnSpc>
              <a:spcBef>
                <a:spcPts val="0"/>
              </a:spcBef>
              <a:buNone/>
            </a:pPr>
            <a:r>
              <a:rPr lang="en-US" sz="3200" b="1" i="1" dirty="0">
                <a:solidFill>
                  <a:srgbClr val="002060"/>
                </a:solidFill>
                <a:effectLst>
                  <a:outerShdw blurRad="38100" dist="38100" dir="2700000" algn="tl">
                    <a:srgbClr val="000000">
                      <a:alpha val="43137"/>
                    </a:srgbClr>
                  </a:outerShdw>
                </a:effectLst>
                <a:latin typeface="Bell MT" panose="02020503060305020303" pitchFamily="18" charset="0"/>
              </a:rPr>
              <a:t>*Active listening</a:t>
            </a:r>
          </a:p>
          <a:p>
            <a:pPr>
              <a:lnSpc>
                <a:spcPct val="100000"/>
              </a:lnSpc>
              <a:spcBef>
                <a:spcPts val="0"/>
              </a:spcBef>
              <a:buNone/>
            </a:pPr>
            <a:r>
              <a:rPr lang="en-US" sz="3200" b="1" i="1" dirty="0">
                <a:solidFill>
                  <a:srgbClr val="002060"/>
                </a:solidFill>
                <a:effectLst>
                  <a:outerShdw blurRad="38100" dist="38100" dir="2700000" algn="tl">
                    <a:srgbClr val="000000">
                      <a:alpha val="43137"/>
                    </a:srgbClr>
                  </a:outerShdw>
                </a:effectLst>
                <a:latin typeface="Bell MT" panose="02020503060305020303" pitchFamily="18" charset="0"/>
              </a:rPr>
              <a:t>*Modeling</a:t>
            </a:r>
          </a:p>
          <a:p>
            <a:pPr>
              <a:lnSpc>
                <a:spcPct val="100000"/>
              </a:lnSpc>
              <a:spcBef>
                <a:spcPts val="0"/>
              </a:spcBef>
              <a:buNone/>
            </a:pPr>
            <a:r>
              <a:rPr lang="en-US" sz="3200" b="1" i="1" dirty="0">
                <a:solidFill>
                  <a:srgbClr val="002060"/>
                </a:solidFill>
                <a:effectLst>
                  <a:outerShdw blurRad="38100" dist="38100" dir="2700000" algn="tl">
                    <a:srgbClr val="000000">
                      <a:alpha val="43137"/>
                    </a:srgbClr>
                  </a:outerShdw>
                </a:effectLst>
                <a:latin typeface="Bell MT" panose="02020503060305020303" pitchFamily="18" charset="0"/>
              </a:rPr>
              <a:t>*Summarizing</a:t>
            </a:r>
          </a:p>
          <a:p>
            <a:pPr>
              <a:lnSpc>
                <a:spcPct val="100000"/>
              </a:lnSpc>
              <a:spcBef>
                <a:spcPts val="0"/>
              </a:spcBef>
              <a:buNone/>
            </a:pPr>
            <a:r>
              <a:rPr lang="en-US" sz="3200" b="1" i="1" dirty="0">
                <a:solidFill>
                  <a:srgbClr val="002060"/>
                </a:solidFill>
                <a:effectLst>
                  <a:outerShdw blurRad="38100" dist="38100" dir="2700000" algn="tl">
                    <a:srgbClr val="000000">
                      <a:alpha val="43137"/>
                    </a:srgbClr>
                  </a:outerShdw>
                </a:effectLst>
                <a:latin typeface="Bell MT" panose="02020503060305020303" pitchFamily="18" charset="0"/>
              </a:rPr>
              <a:t>*Focusing attention and pacing</a:t>
            </a:r>
          </a:p>
          <a:p>
            <a:pPr>
              <a:lnSpc>
                <a:spcPct val="100000"/>
              </a:lnSpc>
              <a:spcBef>
                <a:spcPts val="0"/>
              </a:spcBef>
              <a:buNone/>
            </a:pPr>
            <a:r>
              <a:rPr lang="en-US" sz="3200" b="1" i="1" dirty="0">
                <a:solidFill>
                  <a:srgbClr val="002060"/>
                </a:solidFill>
                <a:effectLst>
                  <a:outerShdw blurRad="38100" dist="38100" dir="2700000" algn="tl">
                    <a:srgbClr val="000000">
                      <a:alpha val="43137"/>
                    </a:srgbClr>
                  </a:outerShdw>
                </a:effectLst>
                <a:latin typeface="Bell MT" panose="02020503060305020303" pitchFamily="18" charset="0"/>
              </a:rPr>
              <a:t>*Recognizing progress</a:t>
            </a:r>
          </a:p>
          <a:p>
            <a:pPr>
              <a:lnSpc>
                <a:spcPct val="100000"/>
              </a:lnSpc>
              <a:spcBef>
                <a:spcPts val="0"/>
              </a:spcBef>
              <a:buNone/>
            </a:pPr>
            <a:r>
              <a:rPr lang="en-US" sz="3200" b="1" i="1" dirty="0">
                <a:solidFill>
                  <a:srgbClr val="002060"/>
                </a:solidFill>
                <a:effectLst>
                  <a:outerShdw blurRad="38100" dist="38100" dir="2700000" algn="tl">
                    <a:srgbClr val="000000">
                      <a:alpha val="43137"/>
                    </a:srgbClr>
                  </a:outerShdw>
                </a:effectLst>
                <a:latin typeface="Bell MT" panose="02020503060305020303" pitchFamily="18" charset="0"/>
              </a:rPr>
              <a:t>*Waiting or Silence</a:t>
            </a:r>
          </a:p>
          <a:p>
            <a:pPr>
              <a:lnSpc>
                <a:spcPct val="100000"/>
              </a:lnSpc>
              <a:spcBef>
                <a:spcPts val="0"/>
              </a:spcBef>
              <a:buNone/>
            </a:pPr>
            <a:r>
              <a:rPr lang="en-US" sz="3200" b="1" i="1" dirty="0">
                <a:solidFill>
                  <a:srgbClr val="002060"/>
                </a:solidFill>
                <a:effectLst>
                  <a:outerShdw blurRad="38100" dist="38100" dir="2700000" algn="tl">
                    <a:srgbClr val="000000">
                      <a:alpha val="43137"/>
                    </a:srgbClr>
                  </a:outerShdw>
                </a:effectLst>
                <a:latin typeface="Bell MT" panose="02020503060305020303" pitchFamily="18" charset="0"/>
              </a:rPr>
              <a:t>*Scanning/Observing</a:t>
            </a:r>
          </a:p>
          <a:p>
            <a:pPr>
              <a:lnSpc>
                <a:spcPct val="100000"/>
              </a:lnSpc>
              <a:spcBef>
                <a:spcPts val="0"/>
              </a:spcBef>
              <a:buNone/>
            </a:pPr>
            <a:r>
              <a:rPr lang="en-US" sz="3200" b="1" i="1" dirty="0">
                <a:solidFill>
                  <a:srgbClr val="002060"/>
                </a:solidFill>
                <a:effectLst>
                  <a:outerShdw blurRad="38100" dist="38100" dir="2700000" algn="tl">
                    <a:srgbClr val="000000">
                      <a:alpha val="43137"/>
                    </a:srgbClr>
                  </a:outerShdw>
                </a:effectLst>
                <a:latin typeface="Bell MT" panose="02020503060305020303" pitchFamily="18" charset="0"/>
              </a:rPr>
              <a:t>*Inclusion</a:t>
            </a:r>
            <a:endParaRPr lang="en-US" sz="3200" dirty="0">
              <a:solidFill>
                <a:srgbClr val="002060"/>
              </a:solidFill>
              <a:effectLst>
                <a:outerShdw blurRad="38100" dist="38100" dir="2700000" algn="tl">
                  <a:srgbClr val="000000">
                    <a:alpha val="43137"/>
                  </a:srgbClr>
                </a:outerShdw>
              </a:effectLst>
              <a:latin typeface="Bell MT" panose="02020503060305020303" pitchFamily="18"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102E8E37-8ADA-4E8D-9D91-5C038ADC6DEB}"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35</a:t>
            </a:fld>
            <a:endParaRPr lang="ar-KW" b="1" i="1">
              <a:solidFill>
                <a:srgbClr val="002060"/>
              </a:solidFill>
            </a:endParaRPr>
          </a:p>
        </p:txBody>
      </p:sp>
    </p:spTree>
    <p:extLst>
      <p:ext uri="{BB962C8B-B14F-4D97-AF65-F5344CB8AC3E}">
        <p14:creationId xmlns:p14="http://schemas.microsoft.com/office/powerpoint/2010/main" xmlns="" val="33260979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9389" y="404664"/>
            <a:ext cx="7339012" cy="580926"/>
          </a:xfrm>
        </p:spPr>
        <p:txBody>
          <a:bodyPr>
            <a:normAutofit/>
          </a:bodyPr>
          <a:lstStyle/>
          <a:p>
            <a:pPr algn="ctr"/>
            <a:r>
              <a:rPr lang="en-US" sz="3200" b="1" i="1" u="sng" dirty="0">
                <a:solidFill>
                  <a:srgbClr val="C00000"/>
                </a:solidFill>
                <a:effectLst>
                  <a:outerShdw blurRad="38100" dist="38100" dir="2700000" algn="tl">
                    <a:srgbClr val="000000">
                      <a:alpha val="43137"/>
                    </a:srgbClr>
                  </a:outerShdw>
                </a:effectLst>
                <a:latin typeface="AucoinLight" panose="020D0602050304030204" pitchFamily="34" charset="0"/>
              </a:rPr>
              <a:t>Classroom Management</a:t>
            </a:r>
          </a:p>
        </p:txBody>
      </p:sp>
      <p:sp>
        <p:nvSpPr>
          <p:cNvPr id="3" name="Content Placeholder 2"/>
          <p:cNvSpPr>
            <a:spLocks noGrp="1"/>
          </p:cNvSpPr>
          <p:nvPr>
            <p:ph idx="1"/>
          </p:nvPr>
        </p:nvSpPr>
        <p:spPr>
          <a:xfrm>
            <a:off x="1775520" y="980728"/>
            <a:ext cx="9721079" cy="4572000"/>
          </a:xfrm>
        </p:spPr>
        <p:txBody>
          <a:bodyPr>
            <a:noAutofit/>
          </a:bodyPr>
          <a:lstStyle/>
          <a:p>
            <a:pPr algn="just">
              <a:buNone/>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*Classroom management within an active learning environment should be supportive.</a:t>
            </a:r>
          </a:p>
          <a:p>
            <a:pPr algn="just">
              <a:buNone/>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*Just trust, support and respect can increase the intention to learn and full engagement in learning by students.</a:t>
            </a:r>
            <a:endParaRPr lang="ar-KW" sz="3200" b="1" dirty="0">
              <a:solidFill>
                <a:srgbClr val="002060"/>
              </a:solidFill>
              <a:effectLst>
                <a:outerShdw blurRad="38100" dist="38100" dir="2700000" algn="tl">
                  <a:srgbClr val="000000">
                    <a:alpha val="43137"/>
                  </a:srgbClr>
                </a:outerShdw>
              </a:effectLst>
              <a:latin typeface="Bell MT" panose="02020503060305020303" pitchFamily="18" charset="0"/>
            </a:endParaRPr>
          </a:p>
          <a:p>
            <a:pPr algn="just">
              <a:buNone/>
            </a:pP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a:t>
            </a:r>
            <a:r>
              <a:rPr lang="en-US" sz="3200" b="1" dirty="0" smtClean="0">
                <a:solidFill>
                  <a:srgbClr val="002060"/>
                </a:solidFill>
                <a:effectLst>
                  <a:outerShdw blurRad="38100" dist="38100" dir="2700000" algn="tl">
                    <a:srgbClr val="000000">
                      <a:alpha val="43137"/>
                    </a:srgbClr>
                  </a:outerShdw>
                </a:effectLst>
                <a:latin typeface="Bell MT" panose="02020503060305020303" pitchFamily="18" charset="0"/>
              </a:rPr>
              <a:t>Teachers </a:t>
            </a:r>
            <a:r>
              <a:rPr lang="en-US" sz="3200" b="1" dirty="0">
                <a:solidFill>
                  <a:srgbClr val="002060"/>
                </a:solidFill>
                <a:effectLst>
                  <a:outerShdw blurRad="38100" dist="38100" dir="2700000" algn="tl">
                    <a:srgbClr val="000000">
                      <a:alpha val="43137"/>
                    </a:srgbClr>
                  </a:outerShdw>
                </a:effectLst>
                <a:latin typeface="Bell MT" panose="02020503060305020303" pitchFamily="18" charset="0"/>
              </a:rPr>
              <a:t>should try to engage more students in activities, be attentive to their mood and abilities, use language and games appropriate to the age of students, be very friendly and respectful to students, ask not only active students, but also those shy and weak. </a:t>
            </a: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1503DAD6-1403-422D-A908-7456569EBB3C}"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36</a:t>
            </a:fld>
            <a:endParaRPr lang="ar-KW" b="1" i="1">
              <a:solidFill>
                <a:srgbClr val="002060"/>
              </a:solidFill>
            </a:endParaRPr>
          </a:p>
        </p:txBody>
      </p:sp>
    </p:spTree>
    <p:extLst>
      <p:ext uri="{BB962C8B-B14F-4D97-AF65-F5344CB8AC3E}">
        <p14:creationId xmlns:p14="http://schemas.microsoft.com/office/powerpoint/2010/main" xmlns="" val="13476765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37E51A-79EF-4E33-9A4C-C084DDF72233}"/>
              </a:ext>
            </a:extLst>
          </p:cNvPr>
          <p:cNvSpPr>
            <a:spLocks noGrp="1"/>
          </p:cNvSpPr>
          <p:nvPr>
            <p:ph type="title"/>
          </p:nvPr>
        </p:nvSpPr>
        <p:spPr/>
        <p:txBody>
          <a:bodyPr/>
          <a:lstStyle/>
          <a:p>
            <a:r>
              <a:rPr lang="en-US" b="1" dirty="0">
                <a:solidFill>
                  <a:schemeClr val="bg1"/>
                </a:solidFill>
              </a:rPr>
              <a:t>Evaluation of the day</a:t>
            </a:r>
            <a:r>
              <a:rPr lang="en-US" b="1" dirty="0">
                <a:solidFill>
                  <a:schemeClr val="tx1"/>
                </a:solidFill>
              </a:rPr>
              <a:t/>
            </a:r>
            <a:br>
              <a:rPr lang="en-US" b="1" dirty="0">
                <a:solidFill>
                  <a:schemeClr val="tx1"/>
                </a:solidFill>
              </a:rPr>
            </a:br>
            <a:endParaRPr lang="en-US" dirty="0"/>
          </a:p>
        </p:txBody>
      </p:sp>
      <p:sp>
        <p:nvSpPr>
          <p:cNvPr id="3" name="Content Placeholder 2">
            <a:extLst>
              <a:ext uri="{FF2B5EF4-FFF2-40B4-BE49-F238E27FC236}">
                <a16:creationId xmlns:a16="http://schemas.microsoft.com/office/drawing/2014/main" xmlns="" id="{2CE184D2-5D90-4141-823C-06A5EA2C8C6B}"/>
              </a:ext>
            </a:extLst>
          </p:cNvPr>
          <p:cNvSpPr>
            <a:spLocks noGrp="1"/>
          </p:cNvSpPr>
          <p:nvPr>
            <p:ph idx="1"/>
          </p:nvPr>
        </p:nvSpPr>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xmlns="" id="{2E2C8FB7-D021-43C0-939C-6C5940258848}"/>
              </a:ext>
            </a:extLst>
          </p:cNvPr>
          <p:cNvGraphicFramePr>
            <a:graphicFrameLocks noGrp="1"/>
          </p:cNvGraphicFramePr>
          <p:nvPr>
            <p:extLst>
              <p:ext uri="{D42A27DB-BD31-4B8C-83A1-F6EECF244321}">
                <p14:modId xmlns:p14="http://schemas.microsoft.com/office/powerpoint/2010/main" xmlns="" val="3730028838"/>
              </p:ext>
            </p:extLst>
          </p:nvPr>
        </p:nvGraphicFramePr>
        <p:xfrm>
          <a:off x="3991816" y="1504188"/>
          <a:ext cx="7490031" cy="2743200"/>
        </p:xfrm>
        <a:graphic>
          <a:graphicData uri="http://schemas.openxmlformats.org/drawingml/2006/table">
            <a:tbl>
              <a:tblPr firstRow="1" bandRow="1">
                <a:tableStyleId>{5C22544A-7EE6-4342-B048-85BDC9FD1C3A}</a:tableStyleId>
              </a:tblPr>
              <a:tblGrid>
                <a:gridCol w="7490031">
                  <a:extLst>
                    <a:ext uri="{9D8B030D-6E8A-4147-A177-3AD203B41FA5}">
                      <a16:colId xmlns:a16="http://schemas.microsoft.com/office/drawing/2014/main" xmlns="" val="810947591"/>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What I Learned Today …</a:t>
                      </a:r>
                      <a:endParaRPr lang="en-US" dirty="0"/>
                    </a:p>
                    <a:p>
                      <a:endParaRPr lang="en-US" dirty="0"/>
                    </a:p>
                    <a:p>
                      <a:endParaRPr lang="en-US" dirty="0"/>
                    </a:p>
                  </a:txBody>
                  <a:tcPr/>
                </a:tc>
                <a:extLst>
                  <a:ext uri="{0D108BD9-81ED-4DB2-BD59-A6C34878D82A}">
                    <a16:rowId xmlns:a16="http://schemas.microsoft.com/office/drawing/2014/main" xmlns="" val="179916380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I Found Interesting …</a:t>
                      </a:r>
                    </a:p>
                    <a:p>
                      <a:endParaRPr lang="en-US" dirty="0"/>
                    </a:p>
                    <a:p>
                      <a:endParaRPr lang="en-US" dirty="0"/>
                    </a:p>
                  </a:txBody>
                  <a:tcPr/>
                </a:tc>
                <a:extLst>
                  <a:ext uri="{0D108BD9-81ED-4DB2-BD59-A6C34878D82A}">
                    <a16:rowId xmlns:a16="http://schemas.microsoft.com/office/drawing/2014/main" xmlns="" val="337751585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Question I Still Have …</a:t>
                      </a:r>
                    </a:p>
                    <a:p>
                      <a:endParaRPr lang="en-US" dirty="0"/>
                    </a:p>
                    <a:p>
                      <a:endParaRPr lang="en-US" dirty="0"/>
                    </a:p>
                  </a:txBody>
                  <a:tcPr/>
                </a:tc>
                <a:extLst>
                  <a:ext uri="{0D108BD9-81ED-4DB2-BD59-A6C34878D82A}">
                    <a16:rowId xmlns:a16="http://schemas.microsoft.com/office/drawing/2014/main" xmlns="" val="3107927433"/>
                  </a:ext>
                </a:extLst>
              </a:tr>
            </a:tbl>
          </a:graphicData>
        </a:graphic>
      </p:graphicFrame>
      <p:sp>
        <p:nvSpPr>
          <p:cNvPr id="5" name="مربع نص 4"/>
          <p:cNvSpPr txBox="1"/>
          <p:nvPr/>
        </p:nvSpPr>
        <p:spPr>
          <a:xfrm>
            <a:off x="2166910" y="857232"/>
            <a:ext cx="5715040" cy="523220"/>
          </a:xfrm>
          <a:prstGeom prst="rect">
            <a:avLst/>
          </a:prstGeom>
          <a:noFill/>
        </p:spPr>
        <p:txBody>
          <a:bodyPr wrap="square" rtlCol="1">
            <a:spAutoFit/>
          </a:bodyPr>
          <a:lstStyle/>
          <a:p>
            <a:pPr algn="l"/>
            <a:r>
              <a:rPr lang="en-US" sz="2800" b="1" dirty="0" smtClean="0"/>
              <a:t>Evaluation of the day:</a:t>
            </a:r>
            <a:endParaRPr lang="ar-KW" sz="2800" b="1" dirty="0"/>
          </a:p>
        </p:txBody>
      </p:sp>
    </p:spTree>
    <p:extLst>
      <p:ext uri="{BB962C8B-B14F-4D97-AF65-F5344CB8AC3E}">
        <p14:creationId xmlns:p14="http://schemas.microsoft.com/office/powerpoint/2010/main" xmlns="" val="880288510"/>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yoursmiles.org/gsmile/flower1/g40031.gif"/>
          <p:cNvPicPr>
            <a:picLocks noChangeAspect="1" noChangeArrowheads="1" noCrop="1"/>
          </p:cNvPicPr>
          <p:nvPr/>
        </p:nvPicPr>
        <p:blipFill>
          <a:blip r:embed="rId2" cstate="print"/>
          <a:srcRect/>
          <a:stretch>
            <a:fillRect/>
          </a:stretch>
        </p:blipFill>
        <p:spPr bwMode="auto">
          <a:xfrm>
            <a:off x="1981200" y="533401"/>
            <a:ext cx="2286000" cy="1883181"/>
          </a:xfrm>
          <a:prstGeom prst="rect">
            <a:avLst/>
          </a:prstGeom>
          <a:noFill/>
        </p:spPr>
      </p:pic>
      <p:sp>
        <p:nvSpPr>
          <p:cNvPr id="3" name="مستطيل 2"/>
          <p:cNvSpPr/>
          <p:nvPr/>
        </p:nvSpPr>
        <p:spPr>
          <a:xfrm>
            <a:off x="2705047" y="2678881"/>
            <a:ext cx="6955750" cy="2308324"/>
          </a:xfrm>
          <a:prstGeom prst="rect">
            <a:avLst/>
          </a:prstGeom>
          <a:noFill/>
        </p:spPr>
        <p:txBody>
          <a:bodyPr wrap="square" lIns="91440" tIns="45720" rIns="91440" bIns="45720">
            <a:spAutoFit/>
          </a:bodyPr>
          <a:lstStyle/>
          <a:p>
            <a:pPr algn="ctr"/>
            <a:r>
              <a:rPr lang="en-US" sz="4800" b="1" dirty="0">
                <a:ln w="31550" cmpd="sng">
                  <a:solidFill>
                    <a:sysClr val="windowText" lastClr="000000"/>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rPr>
              <a:t>That’s all for today.</a:t>
            </a:r>
          </a:p>
          <a:p>
            <a:pPr algn="ctr"/>
            <a:r>
              <a:rPr lang="en-US" sz="4800" b="1" dirty="0">
                <a:ln w="31550" cmpd="sng">
                  <a:solidFill>
                    <a:sysClr val="windowText" lastClr="000000"/>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rPr>
              <a:t>Thank you&amp; see you tomorrow</a:t>
            </a:r>
            <a:endParaRPr lang="ar-SA" sz="4800" b="1" dirty="0">
              <a:ln w="31550" cmpd="sng">
                <a:solidFill>
                  <a:prstClr val="black">
                    <a:lumMod val="95000"/>
                    <a:lumOff val="5000"/>
                  </a:prstClr>
                </a:solidFill>
                <a:prstDash val="solid"/>
              </a:ln>
              <a:solidFill>
                <a:srgbClr val="000000">
                  <a:lumMod val="60000"/>
                  <a:lumOff val="40000"/>
                </a:srgbClr>
              </a:solidFill>
              <a:effectLst>
                <a:outerShdw blurRad="50800" dist="40000" dir="5400000" algn="tl" rotWithShape="0">
                  <a:srgbClr val="000000">
                    <a:shade val="5000"/>
                    <a:satMod val="120000"/>
                    <a:alpha val="33000"/>
                  </a:srgbClr>
                </a:outerShdw>
              </a:effectLst>
              <a:latin typeface="Constantia"/>
            </a:endParaRPr>
          </a:p>
        </p:txBody>
      </p:sp>
      <p:pic>
        <p:nvPicPr>
          <p:cNvPr id="44036" name="Picture 4" descr="http://yoursmiles.org/csmile/goodbye/c0208.gif"/>
          <p:cNvPicPr>
            <a:picLocks noChangeAspect="1" noChangeArrowheads="1" noCrop="1"/>
          </p:cNvPicPr>
          <p:nvPr/>
        </p:nvPicPr>
        <p:blipFill>
          <a:blip r:embed="rId3" cstate="print"/>
          <a:srcRect/>
          <a:stretch>
            <a:fillRect/>
          </a:stretch>
        </p:blipFill>
        <p:spPr bwMode="auto">
          <a:xfrm>
            <a:off x="7848601" y="4876800"/>
            <a:ext cx="2339681" cy="1657274"/>
          </a:xfrm>
          <a:prstGeom prst="rect">
            <a:avLst/>
          </a:prstGeom>
          <a:noFill/>
        </p:spPr>
      </p:pic>
      <p:sp>
        <p:nvSpPr>
          <p:cNvPr id="2" name="Date Placeholder 1"/>
          <p:cNvSpPr>
            <a:spLocks noGrp="1"/>
          </p:cNvSpPr>
          <p:nvPr>
            <p:ph type="dt" sz="half" idx="10"/>
          </p:nvPr>
        </p:nvSpPr>
        <p:spPr/>
        <p:txBody>
          <a:bodyPr vert="horz" lIns="91440" tIns="45720" rIns="91440" bIns="45720" rtlCol="0" anchor="ctr"/>
          <a:lstStyle/>
          <a:p>
            <a:fld id="{D2FFFFD0-F640-4BA4-A71F-4AC4C5B903DC}" type="datetime3">
              <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pPr/>
              <a:t>13 October 2017</a:t>
            </a:fld>
            <a:endPar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vert="horz" lIns="91440" tIns="45720" rIns="91440" bIns="45720" rtlCol="0" anchor="ctr"/>
          <a:lstStyle/>
          <a:p>
            <a:pPr algn="ctr"/>
            <a:r>
              <a:rPr lang="en-US" sz="1200" b="1" cap="all">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Writing</a:t>
            </a:r>
          </a:p>
        </p:txBody>
      </p:sp>
      <p:sp>
        <p:nvSpPr>
          <p:cNvPr id="5" name="Slide Number Placeholder 4"/>
          <p:cNvSpPr>
            <a:spLocks noGrp="1"/>
          </p:cNvSpPr>
          <p:nvPr>
            <p:ph type="sldNum" sz="quarter" idx="12"/>
          </p:nvPr>
        </p:nvSpPr>
        <p:spPr/>
        <p:txBody>
          <a:bodyPr vert="horz" lIns="91440" tIns="45720" rIns="91440" bIns="45720" rtlCol="0" anchor="ctr"/>
          <a:lstStyle/>
          <a:p>
            <a:fld id="{F1894868-2750-4D78-85F7-18FB63F7EDAE}" type="slidenum">
              <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pPr/>
              <a:t>38</a:t>
            </a:fld>
            <a:endParaRPr lang="en-US" sz="1200" b="1" cap="all">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591735827"/>
      </p:ext>
    </p:extLst>
  </p:cSld>
  <p:clrMapOvr>
    <a:masterClrMapping/>
  </p:clrMapOvr>
  <mc:AlternateContent xmlns:mc="http://schemas.openxmlformats.org/markup-compatibility/2006">
    <mc:Choice xmlns:p14="http://schemas.microsoft.com/office/powerpoint/2010/main" xmlns="" Requires="p14">
      <p:transition spd="slow" p14:dur="1500">
        <p:split orient="vert" dir="in"/>
      </p:transition>
    </mc:Choice>
    <mc:Fallback>
      <p:transition spd="slow">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additive="base">
                                        <p:cTn id="7" dur="500" fill="hold"/>
                                        <p:tgtEl>
                                          <p:spTgt spid="44034"/>
                                        </p:tgtEl>
                                        <p:attrNameLst>
                                          <p:attrName>ppt_x</p:attrName>
                                        </p:attrNameLst>
                                      </p:cBhvr>
                                      <p:tavLst>
                                        <p:tav tm="0">
                                          <p:val>
                                            <p:strVal val="#ppt_x"/>
                                          </p:val>
                                        </p:tav>
                                        <p:tav tm="100000">
                                          <p:val>
                                            <p:strVal val="#ppt_x"/>
                                          </p:val>
                                        </p:tav>
                                      </p:tavLst>
                                    </p:anim>
                                    <p:anim calcmode="lin" valueType="num">
                                      <p:cBhvr additive="base">
                                        <p:cTn id="8" dur="500" fill="hold"/>
                                        <p:tgtEl>
                                          <p:spTgt spid="440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0" presetClass="emph" presetSubtype="0" fill="hold" grpId="0" nodeType="clickEffect">
                                  <p:stCondLst>
                                    <p:cond delay="0"/>
                                  </p:stCondLst>
                                  <p:childTnLst>
                                    <p:animClr clrSpc="hsl" dir="cw">
                                      <p:cBhvr override="childStyle">
                                        <p:cTn id="12" dur="500" fill="hold"/>
                                        <p:tgtEl>
                                          <p:spTgt spid="3"/>
                                        </p:tgtEl>
                                        <p:attrNameLst>
                                          <p:attrName>style.color</p:attrName>
                                        </p:attrNameLst>
                                      </p:cBhvr>
                                      <p:by>
                                        <p:hsl h="0" s="12549" l="25098"/>
                                      </p:by>
                                    </p:animClr>
                                    <p:animClr clrSpc="hsl" dir="cw">
                                      <p:cBhvr>
                                        <p:cTn id="13" dur="500" fill="hold"/>
                                        <p:tgtEl>
                                          <p:spTgt spid="3"/>
                                        </p:tgtEl>
                                        <p:attrNameLst>
                                          <p:attrName>fillcolor</p:attrName>
                                        </p:attrNameLst>
                                      </p:cBhvr>
                                      <p:by>
                                        <p:hsl h="0" s="12549" l="25098"/>
                                      </p:by>
                                    </p:animClr>
                                    <p:animClr clrSpc="hsl" dir="cw">
                                      <p:cBhvr>
                                        <p:cTn id="14" dur="500" fill="hold"/>
                                        <p:tgtEl>
                                          <p:spTgt spid="3"/>
                                        </p:tgtEl>
                                        <p:attrNameLst>
                                          <p:attrName>stroke.color</p:attrName>
                                        </p:attrNameLst>
                                      </p:cBhvr>
                                      <p:by>
                                        <p:hsl h="0" s="12549" l="25098"/>
                                      </p:by>
                                    </p:animClr>
                                    <p:set>
                                      <p:cBhvr>
                                        <p:cTn id="15" dur="500" fill="hold"/>
                                        <p:tgtEl>
                                          <p:spTgt spid="3"/>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6" presetClass="emph" presetSubtype="0" fill="hold" nodeType="clickEffect">
                                  <p:stCondLst>
                                    <p:cond delay="0"/>
                                  </p:stCondLst>
                                  <p:childTnLst>
                                    <p:animScale>
                                      <p:cBhvr>
                                        <p:cTn id="19" dur="2000" fill="hold"/>
                                        <p:tgtEl>
                                          <p:spTgt spid="4403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31603" y="188640"/>
            <a:ext cx="8041149" cy="710952"/>
          </a:xfrm>
        </p:spPr>
        <p:txBody>
          <a:bodyPr>
            <a:normAutofit/>
          </a:bodyPr>
          <a:lstStyle/>
          <a:p>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Examples of stimulation questions</a:t>
            </a:r>
            <a:r>
              <a:rPr lang="en-US"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a:t>
            </a:r>
            <a:endParaRPr lang="ar-KW"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674A5F1C-7F47-4267-9AA1-51F03B91D00A}"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1343472" y="980728"/>
            <a:ext cx="10513168" cy="4893647"/>
          </a:xfrm>
          <a:prstGeom prst="rect">
            <a:avLst/>
          </a:prstGeom>
        </p:spPr>
        <p:txBody>
          <a:bodyPr wrap="square">
            <a:spAutoFit/>
          </a:bodyPr>
          <a:lstStyle/>
          <a:p>
            <a:pPr marL="342900" indent="-342900" algn="l" rtl="0" fontAlgn="base">
              <a:spcBef>
                <a:spcPct val="0"/>
              </a:spcBef>
              <a:spcAft>
                <a:spcPts val="900"/>
              </a:spcAft>
              <a:tabLst>
                <a:tab pos="457200" algn="l"/>
              </a:tabLs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*Which teacher had the biggest influence on your life?</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l" rtl="0" fontAlgn="base">
              <a:spcBef>
                <a:spcPct val="0"/>
              </a:spcBef>
              <a:spcAft>
                <a:spcPts val="900"/>
              </a:spcAft>
              <a:tabLst>
                <a:tab pos="457200" algn="l"/>
              </a:tabLs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*What’s the most spontaneous thing you’ve ever done?</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l" rtl="0" fontAlgn="base">
              <a:spcBef>
                <a:spcPct val="0"/>
              </a:spcBef>
              <a:spcAft>
                <a:spcPts val="900"/>
              </a:spcAft>
              <a:tabLst>
                <a:tab pos="457200" algn="l"/>
              </a:tabLs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*If you could go back in time, where would you like to travel ?</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l" rtl="0" fontAlgn="base">
              <a:spcBef>
                <a:spcPct val="0"/>
              </a:spcBef>
              <a:spcAft>
                <a:spcPts val="900"/>
              </a:spcAft>
              <a:tabLst>
                <a:tab pos="457200" algn="l"/>
              </a:tabLs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*What's the craziest event you've ever witnessed?</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l" rtl="0" fontAlgn="base">
              <a:spcBef>
                <a:spcPct val="0"/>
              </a:spcBef>
              <a:spcAft>
                <a:spcPts val="900"/>
              </a:spcAft>
              <a:tabLst>
                <a:tab pos="457200" algn="l"/>
              </a:tabLs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*What’s the job you dream to have?</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l" rtl="0" fontAlgn="base">
              <a:spcBef>
                <a:spcPct val="0"/>
              </a:spcBef>
              <a:spcAft>
                <a:spcPts val="900"/>
              </a:spcAft>
              <a:tabLst>
                <a:tab pos="457200" algn="l"/>
              </a:tabLs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*If you had a superpower, even for just one day, what would </a:t>
            </a: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it be</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l" rtl="0" fontAlgn="base">
              <a:spcBef>
                <a:spcPct val="0"/>
              </a:spcBef>
              <a:spcAft>
                <a:spcPts val="900"/>
              </a:spcAft>
              <a:tabLst>
                <a:tab pos="457200" algn="l"/>
              </a:tabLs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*If you could help your country, what would you do?</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l" rtl="0" fontAlgn="base">
              <a:spcBef>
                <a:spcPct val="0"/>
              </a:spcBef>
              <a:spcAft>
                <a:spcPts val="900"/>
              </a:spcAft>
              <a:tabLst>
                <a:tab pos="457200" algn="l"/>
              </a:tabLs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*What is your </a:t>
            </a:r>
            <a:r>
              <a:rPr lang="en-US" sz="2800" b="1" dirty="0" err="1">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favourite</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 thing about the town where you live?</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342900" indent="-342900" algn="l" rtl="0" fontAlgn="base">
              <a:spcBef>
                <a:spcPct val="0"/>
              </a:spcBef>
              <a:spcAft>
                <a:spcPts val="900"/>
              </a:spcAft>
              <a:tabLst>
                <a:tab pos="457200" algn="l"/>
              </a:tabLs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*What was your </a:t>
            </a:r>
            <a:r>
              <a:rPr lang="en-US" sz="2800" b="1" dirty="0" err="1">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favourite</a:t>
            </a: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 food when you were a kid?</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4</a:t>
            </a:fld>
            <a:endParaRPr lang="ar-KW" b="1" i="1">
              <a:solidFill>
                <a:srgbClr val="002060"/>
              </a:solidFill>
            </a:endParaRPr>
          </a:p>
        </p:txBody>
      </p:sp>
    </p:spTree>
    <p:extLst>
      <p:ext uri="{BB962C8B-B14F-4D97-AF65-F5344CB8AC3E}">
        <p14:creationId xmlns:p14="http://schemas.microsoft.com/office/powerpoint/2010/main" xmlns="" val="3871739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66844" y="0"/>
            <a:ext cx="9865096" cy="6010525"/>
          </a:xfrm>
        </p:spPr>
        <p:txBody>
          <a:bodyPr>
            <a:noAutofit/>
          </a:bodyPr>
          <a:lstStyle/>
          <a:p>
            <a:pPr marL="0" indent="0">
              <a:lnSpc>
                <a:spcPct val="100000"/>
              </a:lnSpc>
              <a:spcAft>
                <a:spcPts val="1000"/>
              </a:spcAft>
              <a:buNone/>
            </a:pPr>
            <a:r>
              <a:rPr lang="en-US" b="1" u="sng" dirty="0">
                <a:solidFill>
                  <a:srgbClr val="00B050"/>
                </a:solidFill>
                <a:latin typeface="Bell MT" panose="02020503060305020303" pitchFamily="18" charset="0"/>
                <a:ea typeface="Calibri"/>
                <a:cs typeface="Arial"/>
              </a:rPr>
              <a:t>2. Research Question and Assignment</a:t>
            </a:r>
            <a:r>
              <a:rPr lang="en-US" b="1" u="sng" dirty="0" smtClean="0">
                <a:solidFill>
                  <a:srgbClr val="00B050"/>
                </a:solidFill>
                <a:latin typeface="Bell MT" panose="02020503060305020303" pitchFamily="18" charset="0"/>
                <a:ea typeface="Calibri"/>
                <a:cs typeface="Arial"/>
              </a:rPr>
              <a:t>: ( Gathering information) </a:t>
            </a:r>
            <a:endParaRPr lang="en-US" b="1" u="sng" dirty="0">
              <a:solidFill>
                <a:srgbClr val="00B050"/>
              </a:solidFill>
              <a:latin typeface="Bell MT" panose="02020503060305020303" pitchFamily="18" charset="0"/>
              <a:ea typeface="Calibri"/>
              <a:cs typeface="Arial"/>
            </a:endParaRPr>
          </a:p>
          <a:p>
            <a:pPr marL="0" indent="0" algn="just">
              <a:lnSpc>
                <a:spcPct val="100000"/>
              </a:lnSpc>
              <a:spcAft>
                <a:spcPts val="1000"/>
              </a:spcAft>
              <a:buNone/>
            </a:pPr>
            <a:r>
              <a:rPr lang="en-US"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 natural consequence of the appearance of hypotheses related to solving the problem is the need to find evidence to support or refute the hypothesis put forward and helps to answer the research question. A variety of learning assignments, including the new information and new questions, will contribute to this and lead the students purposefully to the problem solving. During the learning process and finding the new facts and answers to these questions represent the basis for analyzing and discovery of new knowledge appeared. Research could be conducted in various ways: with the whole class, in small groups, in pairs or individually</a:t>
            </a:r>
            <a:r>
              <a:rPr lang="en-US"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a:t>
            </a:r>
            <a:endParaRPr lang="en-US"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p:txBody>
      </p:sp>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991EDD49-BA5F-4051-A504-6236C03D887E}"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5</a:t>
            </a:fld>
            <a:endParaRPr lang="ar-KW" b="1" i="1">
              <a:solidFill>
                <a:srgbClr val="002060"/>
              </a:solidFill>
            </a:endParaRPr>
          </a:p>
        </p:txBody>
      </p:sp>
    </p:spTree>
    <p:extLst>
      <p:ext uri="{BB962C8B-B14F-4D97-AF65-F5344CB8AC3E}">
        <p14:creationId xmlns:p14="http://schemas.microsoft.com/office/powerpoint/2010/main" xmlns="" val="34234772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19389" y="692696"/>
            <a:ext cx="7339012" cy="724942"/>
          </a:xfrm>
        </p:spPr>
        <p:txBody>
          <a:bodyPr>
            <a:normAutofit/>
          </a:bodyPr>
          <a:lstStyle/>
          <a:p>
            <a:pPr algn="ctr"/>
            <a:r>
              <a:rPr lang="en-US" b="1" u="sng" dirty="0" smtClean="0">
                <a:solidFill>
                  <a:srgbClr val="FF0000"/>
                </a:solidFill>
                <a:effectLst>
                  <a:outerShdw blurRad="38100" dist="38100" dir="2700000" algn="tl">
                    <a:srgbClr val="000000">
                      <a:alpha val="43137"/>
                    </a:srgbClr>
                  </a:outerShdw>
                </a:effectLst>
                <a:latin typeface="AucoinLight" panose="020D0602050304030204" pitchFamily="34" charset="0"/>
              </a:rPr>
              <a:t>Task 2</a:t>
            </a:r>
            <a:endParaRPr lang="ar-KW"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2AA239F9-BD53-4CA5-A376-BB406CCFCBCC}"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1631504" y="1624732"/>
            <a:ext cx="9721080" cy="2308324"/>
          </a:xfrm>
          <a:prstGeom prst="rect">
            <a:avLst/>
          </a:prstGeom>
        </p:spPr>
        <p:txBody>
          <a:bodyPr wrap="square">
            <a:spAutoFit/>
          </a:bodyPr>
          <a:lstStyle/>
          <a:p>
            <a:pPr lvl="1" algn="l" rtl="0" fontAlgn="base">
              <a:lnSpc>
                <a:spcPct val="150000"/>
              </a:lnSpc>
              <a:spcBef>
                <a:spcPct val="0"/>
              </a:spcBef>
              <a:spcAft>
                <a:spcPct val="0"/>
              </a:spcAft>
            </a:pP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In groups:</a:t>
            </a:r>
          </a:p>
          <a:p>
            <a:pPr lvl="1" algn="l" rtl="0" fontAlgn="base">
              <a:lnSpc>
                <a:spcPct val="150000"/>
              </a:lnSpc>
              <a:spcBef>
                <a:spcPct val="0"/>
              </a:spcBef>
              <a:spcAft>
                <a:spcPct val="0"/>
              </a:spcAft>
            </a:pPr>
            <a:r>
              <a:rPr lang="en-US" sz="2800" b="1" dirty="0" smtClean="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Choose a topic from your (SB)and suggest possible research questions</a:t>
            </a:r>
            <a:endPar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endParaRPr>
          </a:p>
          <a:p>
            <a:pPr algn="l" rtl="0" fontAlgn="base">
              <a:spcBef>
                <a:spcPct val="0"/>
              </a:spcBef>
              <a:spcAft>
                <a:spcPct val="0"/>
              </a:spcAft>
            </a:pPr>
            <a:endParaRPr lang="en-US" dirty="0">
              <a:solidFill>
                <a:srgbClr val="465562"/>
              </a:solidFill>
              <a:latin typeface="Arial"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6</a:t>
            </a:fld>
            <a:endParaRPr lang="ar-KW" b="1" i="1">
              <a:solidFill>
                <a:srgbClr val="002060"/>
              </a:solidFill>
            </a:endParaRPr>
          </a:p>
        </p:txBody>
      </p:sp>
    </p:spTree>
    <p:extLst>
      <p:ext uri="{BB962C8B-B14F-4D97-AF65-F5344CB8AC3E}">
        <p14:creationId xmlns:p14="http://schemas.microsoft.com/office/powerpoint/2010/main" xmlns="" val="30169841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19389" y="692696"/>
            <a:ext cx="7339012" cy="724942"/>
          </a:xfrm>
        </p:spPr>
        <p:txBody>
          <a:bodyPr>
            <a:normAutofit fontScale="90000"/>
          </a:bodyPr>
          <a:lstStyle/>
          <a:p>
            <a:r>
              <a:rPr lang="en-US" b="1" u="sng" dirty="0">
                <a:solidFill>
                  <a:srgbClr val="FF0000"/>
                </a:solidFill>
                <a:effectLst>
                  <a:outerShdw blurRad="38100" dist="38100" dir="2700000" algn="tl">
                    <a:srgbClr val="000000">
                      <a:alpha val="43137"/>
                    </a:srgbClr>
                  </a:outerShdw>
                </a:effectLst>
                <a:latin typeface="AucoinLight" panose="020D0602050304030204" pitchFamily="34" charset="0"/>
              </a:rPr>
              <a:t>Examples of Research Questions</a:t>
            </a:r>
            <a:endParaRPr lang="ar-KW" b="1" u="sng" dirty="0">
              <a:solidFill>
                <a:srgbClr val="FF0000"/>
              </a:solidFill>
              <a:effectLst>
                <a:outerShdw blurRad="38100" dist="38100" dir="2700000" algn="tl">
                  <a:srgbClr val="000000">
                    <a:alpha val="43137"/>
                  </a:srgbClr>
                </a:outerShdw>
              </a:effectLst>
              <a:latin typeface="AucoinLight" panose="020D0602050304030204" pitchFamily="34" charset="0"/>
            </a:endParaRPr>
          </a:p>
        </p:txBody>
      </p:sp>
      <p:sp>
        <p:nvSpPr>
          <p:cNvPr id="4" name="Date Placeholder 3"/>
          <p:cNvSpPr>
            <a:spLocks noGrp="1"/>
          </p:cNvSpPr>
          <p:nvPr>
            <p:ph type="dt" sz="half" idx="10"/>
          </p:nvPr>
        </p:nvSpPr>
        <p:spPr>
          <a:xfrm>
            <a:off x="5410199" y="6356356"/>
            <a:ext cx="1234440" cy="365125"/>
          </a:xfrm>
        </p:spPr>
        <p:txBody>
          <a:bodyPr vert="horz" lIns="91440" tIns="45720" rIns="91440" bIns="45720" rtlCol="0" anchor="ctr"/>
          <a:lstStyle/>
          <a:p>
            <a:fld id="{2AA239F9-BD53-4CA5-A376-BB406CCFCBCC}"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5" name="Footer Placeholder 4"/>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3" name="مستطيل 2"/>
          <p:cNvSpPr/>
          <p:nvPr/>
        </p:nvSpPr>
        <p:spPr>
          <a:xfrm>
            <a:off x="1631504" y="1624732"/>
            <a:ext cx="9721080" cy="2308324"/>
          </a:xfrm>
          <a:prstGeom prst="rect">
            <a:avLst/>
          </a:prstGeom>
        </p:spPr>
        <p:txBody>
          <a:bodyPr wrap="square">
            <a:spAutoFit/>
          </a:bodyPr>
          <a:lstStyle/>
          <a:p>
            <a:pPr lvl="1" algn="l" rtl="0" fontAlgn="base">
              <a:lnSpc>
                <a:spcPct val="150000"/>
              </a:lnSpc>
              <a:spcBef>
                <a:spcPct val="0"/>
              </a:spcBef>
              <a:spcAft>
                <a:spcPct val="0"/>
              </a:spcAf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*What has caused the problem of electricity in the world?</a:t>
            </a:r>
          </a:p>
          <a:p>
            <a:pPr lvl="1" algn="l" rtl="0" fontAlgn="base">
              <a:lnSpc>
                <a:spcPct val="150000"/>
              </a:lnSpc>
              <a:spcBef>
                <a:spcPct val="0"/>
              </a:spcBef>
              <a:spcAft>
                <a:spcPct val="0"/>
              </a:spcAf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*What are some of the effects of the shortage of water ?</a:t>
            </a:r>
          </a:p>
          <a:p>
            <a:pPr lvl="1" algn="l" rtl="0" fontAlgn="base">
              <a:lnSpc>
                <a:spcPct val="150000"/>
              </a:lnSpc>
              <a:spcBef>
                <a:spcPct val="0"/>
              </a:spcBef>
              <a:spcAft>
                <a:spcPct val="0"/>
              </a:spcAft>
            </a:pPr>
            <a:r>
              <a:rPr lang="en-US" sz="2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*Why is the problem of pollution so challenging to solve?</a:t>
            </a:r>
          </a:p>
          <a:p>
            <a:pPr algn="l" rtl="0" fontAlgn="base">
              <a:spcBef>
                <a:spcPct val="0"/>
              </a:spcBef>
              <a:spcAft>
                <a:spcPct val="0"/>
              </a:spcAft>
            </a:pPr>
            <a:endParaRPr lang="en-US" dirty="0">
              <a:solidFill>
                <a:srgbClr val="465562"/>
              </a:solidFill>
              <a:latin typeface="Arial" charset="0"/>
            </a:endParaRPr>
          </a:p>
        </p:txBody>
      </p:sp>
      <p:sp>
        <p:nvSpPr>
          <p:cNvPr id="6" name="Slide Number Placeholder 5"/>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7</a:t>
            </a:fld>
            <a:endParaRPr lang="ar-KW" b="1" i="1">
              <a:solidFill>
                <a:srgbClr val="002060"/>
              </a:solidFill>
            </a:endParaRPr>
          </a:p>
        </p:txBody>
      </p:sp>
    </p:spTree>
    <p:extLst>
      <p:ext uri="{BB962C8B-B14F-4D97-AF65-F5344CB8AC3E}">
        <p14:creationId xmlns:p14="http://schemas.microsoft.com/office/powerpoint/2010/main" xmlns="" val="4262730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15480" y="141608"/>
            <a:ext cx="10297144" cy="6167712"/>
          </a:xfrm>
        </p:spPr>
        <p:txBody>
          <a:bodyPr>
            <a:noAutofit/>
          </a:bodyPr>
          <a:lstStyle/>
          <a:p>
            <a:pPr marL="0" indent="0">
              <a:lnSpc>
                <a:spcPct val="120000"/>
              </a:lnSpc>
              <a:spcBef>
                <a:spcPts val="0"/>
              </a:spcBef>
              <a:buNone/>
            </a:pPr>
            <a:r>
              <a:rPr lang="en-US" sz="2400" b="1" u="sng" dirty="0">
                <a:solidFill>
                  <a:srgbClr val="00B050"/>
                </a:solidFill>
                <a:latin typeface="Bell MT" panose="02020503060305020303" pitchFamily="18" charset="0"/>
                <a:ea typeface="Calibri"/>
                <a:cs typeface="Arial"/>
              </a:rPr>
              <a:t>3. Sharing information and discussion:</a:t>
            </a:r>
          </a:p>
          <a:p>
            <a:pPr marL="0" indent="0" algn="just">
              <a:lnSpc>
                <a:spcPct val="120000"/>
              </a:lnSpc>
              <a:spcBef>
                <a:spcPts val="0"/>
              </a:spcBef>
              <a:buNone/>
            </a:pPr>
            <a:r>
              <a:rPr lang="en-US" sz="1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	At this stage, the students share their findings, new information which was obtained during the inquiry. The need to find an answer to the question encourages all students to listen actively the presentation of research findings of others. The presentations outline a new scope of information, which is still unformed and chaotic. Then a new need appears -to put in order and systematize this knowledge, to find the main idea, to draw the conclusion and to answer to the research question.</a:t>
            </a:r>
            <a:endParaRPr lang="en-US" sz="1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0" indent="0" algn="just">
              <a:lnSpc>
                <a:spcPct val="120000"/>
              </a:lnSpc>
              <a:spcBef>
                <a:spcPts val="0"/>
              </a:spcBef>
              <a:buNone/>
            </a:pPr>
            <a:r>
              <a:rPr lang="en-US" sz="1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	This step is the most difficult, requiring the mobilization of all the thinking skills related to the different types: logical, critical and creative. The teacher facilitates (using guiding questions) a focused discussion on the facts gained during the research and manages the information structure. Organizing information is aimed at identifying the relationship between all the facts and their systematization. As a result, the answer to the research question starts to be recognized.</a:t>
            </a:r>
            <a:endParaRPr lang="en-US" sz="1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a:p>
            <a:pPr marL="0" indent="0" algn="just">
              <a:lnSpc>
                <a:spcPct val="120000"/>
              </a:lnSpc>
              <a:spcBef>
                <a:spcPts val="0"/>
              </a:spcBef>
              <a:buNone/>
            </a:pPr>
            <a:r>
              <a:rPr lang="en-US" sz="1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rPr>
              <a:t>	Discussions should end by drawing conclusions.</a:t>
            </a:r>
            <a:r>
              <a:rPr lang="en-US" sz="1800" b="1" dirty="0">
                <a:solidFill>
                  <a:srgbClr val="002060"/>
                </a:solidFill>
                <a:effectLst>
                  <a:outerShdw blurRad="38100" dist="38100" dir="2700000" algn="tl">
                    <a:srgbClr val="000000">
                      <a:alpha val="43137"/>
                    </a:srgbClr>
                  </a:outerShdw>
                </a:effectLst>
                <a:latin typeface="Bell MT" panose="02020503060305020303" pitchFamily="18" charset="0"/>
                <a:ea typeface="Times New Roman"/>
                <a:cs typeface="Arial"/>
              </a:rPr>
              <a:t> At this stage the students have to do the last step to the discovery of the new knowledge - to draw conclusions and formulate a generalization. For this, they need not only to generalize the knowledge, but also to relate their conclusion with a research question(whether it is responsible for it?) and hypotheses (if any of them are correct?). The culmination of the lesson is the joy of discovery and students’ satisfaction that they discovered the new knowledge. It is important at this stage that the teacher should refrain from drawing the conclusion of the lesson.</a:t>
            </a:r>
            <a:endParaRPr lang="en-US" sz="1800" b="1" dirty="0">
              <a:solidFill>
                <a:srgbClr val="002060"/>
              </a:solidFill>
              <a:effectLst>
                <a:outerShdw blurRad="38100" dist="38100" dir="2700000" algn="tl">
                  <a:srgbClr val="000000">
                    <a:alpha val="43137"/>
                  </a:srgbClr>
                </a:outerShdw>
              </a:effectLst>
              <a:latin typeface="Bell MT" panose="02020503060305020303" pitchFamily="18" charset="0"/>
              <a:ea typeface="Calibri"/>
              <a:cs typeface="Arial"/>
            </a:endParaRPr>
          </a:p>
        </p:txBody>
      </p:sp>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D5AD4AFF-9AAF-4CBB-8D21-42EA30F55B03}"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8</a:t>
            </a:fld>
            <a:endParaRPr lang="ar-KW" b="1" i="1">
              <a:solidFill>
                <a:srgbClr val="002060"/>
              </a:solidFill>
            </a:endParaRPr>
          </a:p>
        </p:txBody>
      </p:sp>
    </p:spTree>
    <p:extLst>
      <p:ext uri="{BB962C8B-B14F-4D97-AF65-F5344CB8AC3E}">
        <p14:creationId xmlns:p14="http://schemas.microsoft.com/office/powerpoint/2010/main" xmlns="" val="13385805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847528" y="1024136"/>
            <a:ext cx="9721080" cy="2980928"/>
          </a:xfrm>
        </p:spPr>
        <p:txBody>
          <a:bodyPr>
            <a:noAutofit/>
          </a:bodyPr>
          <a:lstStyle/>
          <a:p>
            <a:pPr marL="0" indent="0">
              <a:lnSpc>
                <a:spcPct val="150000"/>
              </a:lnSpc>
              <a:spcBef>
                <a:spcPts val="600"/>
              </a:spcBef>
              <a:buNone/>
            </a:pPr>
            <a:r>
              <a:rPr lang="en-US" sz="3200" b="1" u="sng" dirty="0">
                <a:solidFill>
                  <a:srgbClr val="00B050"/>
                </a:solidFill>
                <a:latin typeface="Bell MT" panose="02020503060305020303" pitchFamily="18" charset="0"/>
                <a:ea typeface="Calibri"/>
                <a:cs typeface="Arial"/>
              </a:rPr>
              <a:t>4</a:t>
            </a:r>
            <a:r>
              <a:rPr lang="en-US" sz="3200" b="1" u="sng" dirty="0" smtClean="0">
                <a:solidFill>
                  <a:srgbClr val="00B050"/>
                </a:solidFill>
                <a:latin typeface="Bell MT" panose="02020503060305020303" pitchFamily="18" charset="0"/>
                <a:ea typeface="Calibri"/>
                <a:cs typeface="Arial"/>
              </a:rPr>
              <a:t>. Conclusion:</a:t>
            </a:r>
            <a:endParaRPr lang="en-US" sz="3200" b="1" u="sng" dirty="0">
              <a:solidFill>
                <a:srgbClr val="00B050"/>
              </a:solidFill>
              <a:latin typeface="Bell MT" panose="02020503060305020303" pitchFamily="18" charset="0"/>
              <a:ea typeface="Calibri"/>
              <a:cs typeface="Arial"/>
            </a:endParaRPr>
          </a:p>
          <a:p>
            <a:pPr marL="0" indent="0" algn="just">
              <a:lnSpc>
                <a:spcPct val="150000"/>
              </a:lnSpc>
              <a:spcBef>
                <a:spcPts val="600"/>
              </a:spcBef>
              <a:buNone/>
            </a:pPr>
            <a:r>
              <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rPr>
              <a:t>	</a:t>
            </a:r>
            <a:r>
              <a:rPr lang="en-US" sz="3200" b="1" dirty="0" smtClean="0"/>
              <a:t> Summary of results, comparison of result with the initial suggestions, answer to the research question</a:t>
            </a:r>
            <a:endParaRPr lang="en-US" sz="3200" dirty="0" smtClean="0">
              <a:solidFill>
                <a:srgbClr val="002060"/>
              </a:solidFill>
              <a:effectLst>
                <a:outerShdw blurRad="38100" dist="38100" dir="2700000" algn="tl">
                  <a:srgbClr val="000000">
                    <a:alpha val="43137"/>
                  </a:srgbClr>
                </a:outerShdw>
              </a:effectLst>
              <a:latin typeface="Bell MT" panose="02020503060305020303" pitchFamily="18" charset="0"/>
            </a:endParaRPr>
          </a:p>
          <a:p>
            <a:pPr marL="0" indent="0" algn="just">
              <a:lnSpc>
                <a:spcPct val="150000"/>
              </a:lnSpc>
              <a:spcBef>
                <a:spcPts val="600"/>
              </a:spcBef>
              <a:buNone/>
            </a:pPr>
            <a:r>
              <a:rPr lang="en-US" sz="3200" dirty="0" smtClean="0">
                <a:solidFill>
                  <a:srgbClr val="FF0000"/>
                </a:solidFill>
                <a:effectLst>
                  <a:outerShdw blurRad="38100" dist="38100" dir="2700000" algn="tl">
                    <a:srgbClr val="000000">
                      <a:alpha val="43137"/>
                    </a:srgbClr>
                  </a:outerShdw>
                </a:effectLst>
                <a:latin typeface="Bell MT" panose="02020503060305020303" pitchFamily="18" charset="0"/>
              </a:rPr>
              <a:t>* You can use the activities suggested for closure stage.</a:t>
            </a:r>
            <a:endParaRPr lang="en-US" sz="3200" dirty="0">
              <a:solidFill>
                <a:srgbClr val="FF0000"/>
              </a:solidFill>
              <a:effectLst>
                <a:outerShdw blurRad="38100" dist="38100" dir="2700000" algn="tl">
                  <a:srgbClr val="000000">
                    <a:alpha val="43137"/>
                  </a:srgbClr>
                </a:outerShdw>
              </a:effectLst>
              <a:latin typeface="Bell MT" panose="02020503060305020303" pitchFamily="18" charset="0"/>
            </a:endParaRPr>
          </a:p>
        </p:txBody>
      </p:sp>
      <p:sp>
        <p:nvSpPr>
          <p:cNvPr id="2" name="Date Placeholder 1"/>
          <p:cNvSpPr>
            <a:spLocks noGrp="1"/>
          </p:cNvSpPr>
          <p:nvPr>
            <p:ph type="dt" sz="half" idx="10"/>
          </p:nvPr>
        </p:nvSpPr>
        <p:spPr>
          <a:xfrm>
            <a:off x="5410199" y="6356356"/>
            <a:ext cx="1234440" cy="365125"/>
          </a:xfrm>
        </p:spPr>
        <p:txBody>
          <a:bodyPr vert="horz" lIns="91440" tIns="45720" rIns="91440" bIns="45720" rtlCol="0" anchor="ctr"/>
          <a:lstStyle/>
          <a:p>
            <a:fld id="{04A44F04-F5AD-4F98-8C30-967B2B0672D7}" type="datetime3">
              <a:rPr lang="en-US" sz="1000" b="1" i="1" smtClean="0">
                <a:solidFill>
                  <a:srgbClr val="002060"/>
                </a:solidFill>
                <a:effectLst>
                  <a:outerShdw blurRad="38100" dist="38100" dir="2700000" algn="tl">
                    <a:srgbClr val="000000">
                      <a:alpha val="43137"/>
                    </a:srgbClr>
                  </a:outerShdw>
                </a:effectLst>
              </a:rPr>
              <a:pPr/>
              <a:t>13 October 2017</a:t>
            </a:fld>
            <a:endParaRPr lang="ar-KW" sz="1000" b="1" i="1">
              <a:solidFill>
                <a:srgbClr val="002060"/>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vert="horz" lIns="91440" tIns="45720" rIns="91440" bIns="45720" rtlCol="0" anchor="ctr"/>
          <a:lstStyle/>
          <a:p>
            <a:r>
              <a:rPr lang="en-US" sz="1000" b="1" i="1" smtClean="0">
                <a:solidFill>
                  <a:srgbClr val="002060"/>
                </a:solidFill>
                <a:effectLst>
                  <a:outerShdw blurRad="38100" dist="38100" dir="2700000" algn="tl">
                    <a:srgbClr val="000000">
                      <a:alpha val="43137"/>
                    </a:srgbClr>
                  </a:outerShdw>
                </a:effectLst>
              </a:rPr>
              <a:t>Active Learning</a:t>
            </a:r>
            <a:endParaRPr lang="ar-KW" sz="1000" b="1" i="1">
              <a:solidFill>
                <a:srgbClr val="00206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vert="horz" lIns="91440" tIns="45720" rIns="91440" bIns="45720" rtlCol="0" anchor="ctr"/>
          <a:lstStyle/>
          <a:p>
            <a:fld id="{E9D749EC-76B4-4995-8DE1-777C754C916B}" type="slidenum">
              <a:rPr lang="ar-KW" b="1" i="1">
                <a:solidFill>
                  <a:srgbClr val="002060"/>
                </a:solidFill>
              </a:rPr>
              <a:pPr/>
              <a:t>9</a:t>
            </a:fld>
            <a:endParaRPr lang="ar-KW" b="1" i="1">
              <a:solidFill>
                <a:srgbClr val="002060"/>
              </a:solidFill>
            </a:endParaRPr>
          </a:p>
        </p:txBody>
      </p:sp>
    </p:spTree>
    <p:extLst>
      <p:ext uri="{BB962C8B-B14F-4D97-AF65-F5344CB8AC3E}">
        <p14:creationId xmlns:p14="http://schemas.microsoft.com/office/powerpoint/2010/main" xmlns="" val="12394465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Theme1" id="{A1F94A45-E037-41CE-A9A1-23108CA873D2}" vid="{5CC2EB8F-1A35-4E8E-9568-0A5FDDC97E09}"/>
    </a:ext>
  </a:ext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TotalTime>
  <Words>2156</Words>
  <Application>Microsoft Office PowerPoint</Application>
  <PresentationFormat>مخصص</PresentationFormat>
  <Paragraphs>343</Paragraphs>
  <Slides>38</Slides>
  <Notes>3</Notes>
  <HiddenSlides>0</HiddenSlides>
  <MMClips>0</MMClips>
  <ScaleCrop>false</ScaleCrop>
  <HeadingPairs>
    <vt:vector size="4" baseType="variant">
      <vt:variant>
        <vt:lpstr>سمة</vt:lpstr>
      </vt:variant>
      <vt:variant>
        <vt:i4>2</vt:i4>
      </vt:variant>
      <vt:variant>
        <vt:lpstr>عناوين الشرائح</vt:lpstr>
      </vt:variant>
      <vt:variant>
        <vt:i4>38</vt:i4>
      </vt:variant>
    </vt:vector>
  </HeadingPairs>
  <TitlesOfParts>
    <vt:vector size="40" baseType="lpstr">
      <vt:lpstr>Theme1</vt:lpstr>
      <vt:lpstr>Concourse</vt:lpstr>
      <vt:lpstr>Stages of an active learning lesson plan</vt:lpstr>
      <vt:lpstr>الشريحة 2</vt:lpstr>
      <vt:lpstr>Task 1   Suggest samples of stimulating questions using your (SB)</vt:lpstr>
      <vt:lpstr>Examples of stimulation questions:</vt:lpstr>
      <vt:lpstr>الشريحة 5</vt:lpstr>
      <vt:lpstr>Task 2</vt:lpstr>
      <vt:lpstr>Examples of Research Questions</vt:lpstr>
      <vt:lpstr>الشريحة 8</vt:lpstr>
      <vt:lpstr>الشريحة 9</vt:lpstr>
      <vt:lpstr>الشريحة 10</vt:lpstr>
      <vt:lpstr>الشريحة 11</vt:lpstr>
      <vt:lpstr>الشريحة 12</vt:lpstr>
      <vt:lpstr>الشريحة 13</vt:lpstr>
      <vt:lpstr>List of active/interactive methods</vt:lpstr>
      <vt:lpstr>الشريحة 15</vt:lpstr>
      <vt:lpstr>   Interactive Forms of Learning</vt:lpstr>
      <vt:lpstr>الشريحة 17</vt:lpstr>
      <vt:lpstr>Research question, “How can you get rid of pollution?”</vt:lpstr>
      <vt:lpstr>الشريحة 19</vt:lpstr>
      <vt:lpstr>   Types of thinking</vt:lpstr>
      <vt:lpstr>Thinking skills: The mental activities you use to process information, make connections, make decisions, evaluate ideas and create new ones.</vt:lpstr>
      <vt:lpstr>To answer the previous questions, we applied to:</vt:lpstr>
      <vt:lpstr> Task 2  </vt:lpstr>
      <vt:lpstr>Task 3</vt:lpstr>
      <vt:lpstr>Critical thinking is that kind of thinking which involves evaluation and, perhaps, challenge.</vt:lpstr>
      <vt:lpstr>Task 4</vt:lpstr>
      <vt:lpstr>Creative thinking: The process of being playful with ideas, suggesting hypotheses and applying imagination when dealing with problems. ​</vt:lpstr>
      <vt:lpstr>Task 6 </vt:lpstr>
      <vt:lpstr>Task 7 If the teacher asks his students to choose one of the sports in list ( 1 ) and write a paragraph or design a poster about it, he is after promoting ..................... thinking.</vt:lpstr>
      <vt:lpstr>Steps to be followed:</vt:lpstr>
      <vt:lpstr>الشريحة 31</vt:lpstr>
      <vt:lpstr>Duties of the teacher during the group work: Organizational aspects</vt:lpstr>
      <vt:lpstr>Duties of the teacher during the group work: Behavioural aspects</vt:lpstr>
      <vt:lpstr>Teacher as Facilitator</vt:lpstr>
      <vt:lpstr>Effective Communication Skills for Facilitators </vt:lpstr>
      <vt:lpstr>Classroom Management</vt:lpstr>
      <vt:lpstr>Evaluation of the day </vt:lpstr>
      <vt:lpstr>الشريحة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Strategies that support active learning</dc:title>
  <dc:creator>MSI</dc:creator>
  <cp:lastModifiedBy>admin</cp:lastModifiedBy>
  <cp:revision>36</cp:revision>
  <dcterms:created xsi:type="dcterms:W3CDTF">2017-06-07T21:02:24Z</dcterms:created>
  <dcterms:modified xsi:type="dcterms:W3CDTF">2017-10-13T07:17:19Z</dcterms:modified>
</cp:coreProperties>
</file>